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9" r:id="rId1"/>
  </p:sldMasterIdLst>
  <p:notesMasterIdLst>
    <p:notesMasterId r:id="rId23"/>
  </p:notesMasterIdLst>
  <p:handoutMasterIdLst>
    <p:handoutMasterId r:id="rId24"/>
  </p:handoutMasterIdLst>
  <p:sldIdLst>
    <p:sldId id="270" r:id="rId2"/>
    <p:sldId id="304" r:id="rId3"/>
    <p:sldId id="303" r:id="rId4"/>
    <p:sldId id="305" r:id="rId5"/>
    <p:sldId id="306"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295" r:id="rId21"/>
    <p:sldId id="294" r:id="rId22"/>
  </p:sldIdLst>
  <p:sldSz cx="12192000" cy="6858000"/>
  <p:notesSz cx="6797675" cy="9926638"/>
  <p:embeddedFontLst>
    <p:embeddedFont>
      <p:font typeface="Segoe UI" panose="020B0502040204020203" pitchFamily="3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Roboto Bold" panose="02000000000000000000" pitchFamily="2" charset="0"/>
      <p:bold r:id="rId33"/>
      <p:italic r:id="rId34"/>
      <p:boldItalic r:id="rId35"/>
    </p:embeddedFont>
    <p:embeddedFont>
      <p:font typeface="Roboto Regular" panose="020B0604020202020204" charset="0"/>
      <p:regular r:id="rId36"/>
      <p:bold r:id="rId37"/>
      <p:italic r:id="rId38"/>
      <p:boldItalic r:id="rId39"/>
    </p:embeddedFont>
    <p:embeddedFont>
      <p:font typeface="Roboto" panose="02000000000000000000" pitchFamily="2" charset="0"/>
      <p:regular r:id="rId40"/>
      <p:bold r:id="rId41"/>
      <p:italic r:id="rId42"/>
      <p:boldItalic r:id="rId43"/>
    </p:embeddedFont>
    <p:embeddedFont>
      <p:font typeface="IBM Plex Sans Medium" panose="020B0604020202020204" charset="0"/>
      <p:regular r:id="rId44"/>
      <p:italic r:id="rId45"/>
    </p:embeddedFont>
    <p:embeddedFont>
      <p:font typeface="Calibri Light" panose="020F0302020204030204" pitchFamily="34" charset="0"/>
      <p:regular r:id="rId46"/>
      <p:italic r:id="rId47"/>
    </p:embeddedFont>
    <p:embeddedFont>
      <p:font typeface="IBM Plex Sans" panose="020B0604020202020204" charset="0"/>
      <p:regular r:id="rId48"/>
      <p:bold r:id="rId49"/>
      <p:italic r:id="rId50"/>
      <p:boldItalic r:id="rId51"/>
    </p:embeddedFont>
    <p:embeddedFont>
      <p:font typeface="IBM Plex Sans SemiBold" panose="020B0604020202020204" charset="0"/>
      <p:regular r:id="rId52"/>
      <p:bold r:id="rId53"/>
      <p:italic r:id="rId54"/>
      <p:boldItalic r:id="rId55"/>
    </p:embeddedFont>
  </p:embeddedFontLst>
  <p:defaultTex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2F2F2"/>
    <a:srgbClr val="222222"/>
    <a:srgbClr val="373737"/>
    <a:srgbClr val="000000"/>
    <a:srgbClr val="CC0000"/>
    <a:srgbClr val="2F6ED7"/>
    <a:srgbClr val="8AB6EC"/>
    <a:srgbClr val="B1CEF2"/>
    <a:srgbClr val="D8E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74" autoAdjust="0"/>
    <p:restoredTop sz="78638" autoAdjust="0"/>
  </p:normalViewPr>
  <p:slideViewPr>
    <p:cSldViewPr snapToGrid="0">
      <p:cViewPr varScale="1">
        <p:scale>
          <a:sx n="67" d="100"/>
          <a:sy n="67" d="100"/>
        </p:scale>
        <p:origin x="1241" y="55"/>
      </p:cViewPr>
      <p:guideLst>
        <p:guide orient="horz" pos="2160"/>
        <p:guide pos="3840"/>
      </p:guideLst>
    </p:cSldViewPr>
  </p:slideViewPr>
  <p:notesTextViewPr>
    <p:cViewPr>
      <p:scale>
        <a:sx n="1" d="1"/>
        <a:sy n="1" d="1"/>
      </p:scale>
      <p:origin x="0" y="0"/>
    </p:cViewPr>
  </p:notesTextViewPr>
  <p:notesViewPr>
    <p:cSldViewPr snapToGrid="0" snapToObjects="1">
      <p:cViewPr varScale="1">
        <p:scale>
          <a:sx n="181" d="100"/>
          <a:sy n="181" d="100"/>
        </p:scale>
        <p:origin x="7614" y="180"/>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font" Target="fonts/font3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7.fntdata"/><Relationship Id="rId54"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0398EB52-2B16-4D4A-8A47-B858A822CB1B}" type="slidenum">
              <a:rPr lang="en-US" b="0" smtClean="0">
                <a:latin typeface="Roboto Bold"/>
                <a:cs typeface="Roboto Bold"/>
              </a:rPr>
              <a:t>‹#›</a:t>
            </a:fld>
            <a:endParaRPr lang="en-US" b="0" dirty="0">
              <a:latin typeface="Roboto Bold"/>
              <a:cs typeface="Roboto Bold"/>
            </a:endParaRPr>
          </a:p>
        </p:txBody>
      </p:sp>
      <p:pic>
        <p:nvPicPr>
          <p:cNvPr id="6" name="Graphic 5">
            <a:extLst>
              <a:ext uri="{FF2B5EF4-FFF2-40B4-BE49-F238E27FC236}">
                <a16:creationId xmlns:a16="http://schemas.microsoft.com/office/drawing/2014/main" id="{D202E09B-4D77-6C49-A873-7EB765D8D3B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74320" y="9200394"/>
            <a:ext cx="1691640" cy="492113"/>
          </a:xfrm>
          <a:prstGeom prst="rect">
            <a:avLst/>
          </a:prstGeom>
        </p:spPr>
      </p:pic>
    </p:spTree>
    <p:extLst>
      <p:ext uri="{BB962C8B-B14F-4D97-AF65-F5344CB8AC3E}">
        <p14:creationId xmlns:p14="http://schemas.microsoft.com/office/powerpoint/2010/main" val="1177031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88579" y="89551"/>
            <a:ext cx="2946400" cy="498475"/>
          </a:xfrm>
          <a:prstGeom prst="rect">
            <a:avLst/>
          </a:prstGeom>
        </p:spPr>
        <p:txBody>
          <a:bodyPr vert="horz" lIns="91440" tIns="45720" rIns="91440" bIns="45720" rtlCol="0"/>
          <a:lstStyle>
            <a:lvl1pPr algn="l" fontAlgn="auto">
              <a:spcBef>
                <a:spcPts val="0"/>
              </a:spcBef>
              <a:spcAft>
                <a:spcPts val="0"/>
              </a:spcAft>
              <a:defRPr sz="1200" b="0" i="0" smtClean="0">
                <a:latin typeface="Roboto Regular"/>
                <a:cs typeface="Roboto Regular"/>
              </a:defRPr>
            </a:lvl1pPr>
          </a:lstStyle>
          <a:p>
            <a:pPr>
              <a:defRPr/>
            </a:pPr>
            <a:fld id="{F27B4D97-523D-4DEF-962B-78D09A9489A3}" type="datetimeFigureOut">
              <a:rPr lang="en-US" smtClean="0"/>
              <a:pPr>
                <a:defRPr/>
              </a:pPr>
              <a:t>11/15/2022</a:t>
            </a:fld>
            <a:endParaRPr lang="en-US"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Graphic 7">
            <a:extLst>
              <a:ext uri="{FF2B5EF4-FFF2-40B4-BE49-F238E27FC236}">
                <a16:creationId xmlns:a16="http://schemas.microsoft.com/office/drawing/2014/main" id="{A9DBC87B-364D-BB46-9EF0-ECD5E97F7F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74320" y="9200394"/>
            <a:ext cx="1691640" cy="492113"/>
          </a:xfrm>
          <a:prstGeom prst="rect">
            <a:avLst/>
          </a:prstGeom>
        </p:spPr>
      </p:pic>
    </p:spTree>
    <p:extLst>
      <p:ext uri="{BB962C8B-B14F-4D97-AF65-F5344CB8AC3E}">
        <p14:creationId xmlns:p14="http://schemas.microsoft.com/office/powerpoint/2010/main" val="14505870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739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946748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11782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18528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182177-C070-4DFD-84BE-9E7C91D8568D}" type="slidenum">
              <a:rPr lang="en-GB" smtClean="0"/>
              <a:t>16</a:t>
            </a:fld>
            <a:endParaRPr lang="en-GB"/>
          </a:p>
        </p:txBody>
      </p:sp>
    </p:spTree>
    <p:extLst>
      <p:ext uri="{BB962C8B-B14F-4D97-AF65-F5344CB8AC3E}">
        <p14:creationId xmlns:p14="http://schemas.microsoft.com/office/powerpoint/2010/main" val="3988417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182177-C070-4DFD-84BE-9E7C91D8568D}" type="slidenum">
              <a:rPr lang="en-GB" smtClean="0"/>
              <a:t>17</a:t>
            </a:fld>
            <a:endParaRPr lang="en-GB"/>
          </a:p>
        </p:txBody>
      </p:sp>
    </p:spTree>
    <p:extLst>
      <p:ext uri="{BB962C8B-B14F-4D97-AF65-F5344CB8AC3E}">
        <p14:creationId xmlns:p14="http://schemas.microsoft.com/office/powerpoint/2010/main" val="1401746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55518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56410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6619606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emf"/><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4.svg"/><Relationship Id="rId7" Type="http://schemas.openxmlformats.org/officeDocument/2006/relationships/image" Target="../media/image19.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7.svg"/><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emf"/><Relationship Id="rId5" Type="http://schemas.openxmlformats.org/officeDocument/2006/relationships/image" Target="../media/image4.sv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5257CC-89CF-8B42-B35F-1821834E5E2E}"/>
              </a:ext>
            </a:extLst>
          </p:cNvPr>
          <p:cNvSpPr/>
          <p:nvPr userDrawn="1"/>
        </p:nvSpPr>
        <p:spPr>
          <a:xfrm>
            <a:off x="0" y="18572"/>
            <a:ext cx="12192000" cy="6839427"/>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26" name="Graphic 25">
            <a:extLst>
              <a:ext uri="{FF2B5EF4-FFF2-40B4-BE49-F238E27FC236}">
                <a16:creationId xmlns:a16="http://schemas.microsoft.com/office/drawing/2014/main" id="{A13DEB97-CA98-F64B-94A4-A309B88C1F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434091" y="1822720"/>
            <a:ext cx="7982322" cy="1935532"/>
          </a:xfrm>
        </p:spPr>
        <p:txBody>
          <a:bodyPr anchor="t">
            <a:noAutofit/>
          </a:bodyPr>
          <a:lstStyle>
            <a:lvl1pPr>
              <a:defRPr sz="4400" b="1" i="0">
                <a:solidFill>
                  <a:srgbClr val="F2F2F2"/>
                </a:solidFill>
                <a:latin typeface="IBM Plex Sans" panose="020B0503050203000203" pitchFamily="34" charset="77"/>
              </a:defRPr>
            </a:lvl1pPr>
          </a:lstStyle>
          <a:p>
            <a:r>
              <a:rPr lang="en-GB" dirty="0"/>
              <a:t>Session Title goes here</a:t>
            </a:r>
            <a:endParaRPr lang="en-US" dirty="0"/>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3" name="Graphic 12">
            <a:extLst>
              <a:ext uri="{FF2B5EF4-FFF2-40B4-BE49-F238E27FC236}">
                <a16:creationId xmlns:a16="http://schemas.microsoft.com/office/drawing/2014/main" id="{7BAEB0EF-D625-4D45-829D-8BAAC2634207}"/>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24542" y="476514"/>
            <a:ext cx="3529985" cy="1110372"/>
          </a:xfrm>
          <a:prstGeom prst="rect">
            <a:avLst/>
          </a:prstGeom>
        </p:spPr>
      </p:pic>
      <p:pic>
        <p:nvPicPr>
          <p:cNvPr id="16" name="Picture 15">
            <a:extLst>
              <a:ext uri="{FF2B5EF4-FFF2-40B4-BE49-F238E27FC236}">
                <a16:creationId xmlns:a16="http://schemas.microsoft.com/office/drawing/2014/main" id="{01D1B286-D253-774E-B8AF-7718373030A6}"/>
              </a:ext>
            </a:extLst>
          </p:cNvPr>
          <p:cNvPicPr>
            <a:picLocks noChangeAspect="1"/>
          </p:cNvPicPr>
          <p:nvPr userDrawn="1"/>
        </p:nvPicPr>
        <p:blipFill>
          <a:blip r:embed="rId6"/>
          <a:stretch>
            <a:fillRect/>
          </a:stretch>
        </p:blipFill>
        <p:spPr>
          <a:xfrm>
            <a:off x="6629400" y="0"/>
            <a:ext cx="5562600" cy="6858000"/>
          </a:xfrm>
          <a:prstGeom prst="rect">
            <a:avLst/>
          </a:prstGeom>
        </p:spPr>
      </p:pic>
      <p:pic>
        <p:nvPicPr>
          <p:cNvPr id="5" name="Graphic 4">
            <a:extLst>
              <a:ext uri="{FF2B5EF4-FFF2-40B4-BE49-F238E27FC236}">
                <a16:creationId xmlns:a16="http://schemas.microsoft.com/office/drawing/2014/main" id="{BC912B43-8153-9E48-B12F-3ADCA4099F0A}"/>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7197436" y="334535"/>
            <a:ext cx="4768237" cy="6334697"/>
          </a:xfrm>
          <a:prstGeom prst="rect">
            <a:avLst/>
          </a:prstGeom>
        </p:spPr>
      </p:pic>
    </p:spTree>
    <p:extLst>
      <p:ext uri="{BB962C8B-B14F-4D97-AF65-F5344CB8AC3E}">
        <p14:creationId xmlns:p14="http://schemas.microsoft.com/office/powerpoint/2010/main" val="63768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sp>
        <p:nvSpPr>
          <p:cNvPr id="12" name="TextBox 11">
            <a:extLst>
              <a:ext uri="{FF2B5EF4-FFF2-40B4-BE49-F238E27FC236}">
                <a16:creationId xmlns:a16="http://schemas.microsoft.com/office/drawing/2014/main" id="{CEBAB508-2049-044D-A5D7-E06D0673C1AC}"/>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2" name="Picture 1">
            <a:extLst>
              <a:ext uri="{FF2B5EF4-FFF2-40B4-BE49-F238E27FC236}">
                <a16:creationId xmlns:a16="http://schemas.microsoft.com/office/drawing/2014/main" id="{729E4B61-0172-F648-BAC8-317EEB67A016}"/>
              </a:ext>
            </a:extLst>
          </p:cNvPr>
          <p:cNvPicPr>
            <a:picLocks noChangeAspect="1"/>
          </p:cNvPicPr>
          <p:nvPr userDrawn="1"/>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userDrawn="1"/>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00649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pic>
        <p:nvPicPr>
          <p:cNvPr id="5" name="Graphic 4">
            <a:extLst>
              <a:ext uri="{FF2B5EF4-FFF2-40B4-BE49-F238E27FC236}">
                <a16:creationId xmlns:a16="http://schemas.microsoft.com/office/drawing/2014/main" id="{C601D55F-2F08-B849-A87B-63B0B257C36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012382" y="5997388"/>
            <a:ext cx="1950144" cy="613426"/>
          </a:xfrm>
          <a:prstGeom prst="rect">
            <a:avLst/>
          </a:prstGeom>
        </p:spPr>
      </p:pic>
    </p:spTree>
    <p:extLst>
      <p:ext uri="{BB962C8B-B14F-4D97-AF65-F5344CB8AC3E}">
        <p14:creationId xmlns:p14="http://schemas.microsoft.com/office/powerpoint/2010/main" val="128446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GB" dirty="0"/>
              <a:t>Click to edit Master title style</a:t>
            </a:r>
            <a:endParaRPr lang="en-US" dirty="0"/>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3919E6EB-CCDB-CB45-8C87-FB6508087556}"/>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012382" y="5997388"/>
            <a:ext cx="1950144" cy="613426"/>
          </a:xfrm>
          <a:prstGeom prst="rect">
            <a:avLst/>
          </a:prstGeom>
        </p:spPr>
      </p:pic>
    </p:spTree>
    <p:extLst>
      <p:ext uri="{BB962C8B-B14F-4D97-AF65-F5344CB8AC3E}">
        <p14:creationId xmlns:p14="http://schemas.microsoft.com/office/powerpoint/2010/main" val="2263990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dirty="0"/>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dirty="0">
                <a:solidFill>
                  <a:schemeClr val="tx1"/>
                </a:solidFill>
                <a:latin typeface="IBM Plex Sans" panose="020B0503050203000203" pitchFamily="34" charset="77"/>
              </a:rPr>
              <a:t>Click to edit Master</a:t>
            </a:r>
            <a:endParaRPr lang="en-US" sz="2800" b="1" i="0" dirty="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dirty="0"/>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dirty="0"/>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dirty="0"/>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dirty="0">
                <a:solidFill>
                  <a:schemeClr val="tx1"/>
                </a:solidFill>
                <a:latin typeface="IBM Plex Sans" panose="020B0503050203000203" pitchFamily="34" charset="77"/>
              </a:rPr>
              <a:t>Click to edit Master</a:t>
            </a:r>
            <a:endParaRPr lang="en-US" sz="2800" b="1" i="0" dirty="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dirty="0">
                <a:solidFill>
                  <a:schemeClr val="tx1"/>
                </a:solidFill>
                <a:latin typeface="IBM Plex Sans" panose="020B0503050203000203" pitchFamily="34" charset="77"/>
              </a:rPr>
              <a:t>Click to edit Master</a:t>
            </a:r>
            <a:endParaRPr lang="en-US" sz="2800" b="1" i="0" dirty="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dirty="0">
                <a:solidFill>
                  <a:schemeClr val="tx1"/>
                </a:solidFill>
                <a:latin typeface="IBM Plex Sans" panose="020B0503050203000203" pitchFamily="34" charset="77"/>
              </a:rPr>
              <a:t>Click to edit Master</a:t>
            </a:r>
            <a:endParaRPr lang="en-US" sz="2800" b="1" i="0" dirty="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pic>
        <p:nvPicPr>
          <p:cNvPr id="22" name="Graphic 21">
            <a:extLst>
              <a:ext uri="{FF2B5EF4-FFF2-40B4-BE49-F238E27FC236}">
                <a16:creationId xmlns:a16="http://schemas.microsoft.com/office/drawing/2014/main" id="{A633456F-903B-0242-9347-1DF5DABD8BA6}"/>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012382" y="5997388"/>
            <a:ext cx="1950144" cy="613426"/>
          </a:xfrm>
          <a:prstGeom prst="rect">
            <a:avLst/>
          </a:prstGeom>
        </p:spPr>
      </p:pic>
    </p:spTree>
    <p:extLst>
      <p:ext uri="{BB962C8B-B14F-4D97-AF65-F5344CB8AC3E}">
        <p14:creationId xmlns:p14="http://schemas.microsoft.com/office/powerpoint/2010/main" val="1115231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0290C00-4EDC-6F4A-9068-CCDEA6EFA90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89557" y="230239"/>
            <a:ext cx="1950144" cy="613426"/>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2556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pic>
        <p:nvPicPr>
          <p:cNvPr id="4" name="Graphic 3">
            <a:extLst>
              <a:ext uri="{FF2B5EF4-FFF2-40B4-BE49-F238E27FC236}">
                <a16:creationId xmlns:a16="http://schemas.microsoft.com/office/drawing/2014/main" id="{847BDA34-53EF-DE46-B3ED-48673AA87001}"/>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89557" y="230239"/>
            <a:ext cx="1950144" cy="613426"/>
          </a:xfrm>
          <a:prstGeom prst="rect">
            <a:avLst/>
          </a:prstGeom>
        </p:spPr>
      </p:pic>
    </p:spTree>
    <p:extLst>
      <p:ext uri="{BB962C8B-B14F-4D97-AF65-F5344CB8AC3E}">
        <p14:creationId xmlns:p14="http://schemas.microsoft.com/office/powerpoint/2010/main" val="18969851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dirty="0"/>
              <a:t>Click to edit Master title style</a:t>
            </a:r>
            <a:endParaRPr lang="en-US" dirty="0"/>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pic>
        <p:nvPicPr>
          <p:cNvPr id="5" name="Graphic 4">
            <a:extLst>
              <a:ext uri="{FF2B5EF4-FFF2-40B4-BE49-F238E27FC236}">
                <a16:creationId xmlns:a16="http://schemas.microsoft.com/office/drawing/2014/main" id="{3EFF692A-8D6C-EE49-9AE0-571826F1CEC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284004" y="1290189"/>
            <a:ext cx="7623993" cy="2398159"/>
          </a:xfrm>
          <a:prstGeom prst="rect">
            <a:avLst/>
          </a:prstGeom>
        </p:spPr>
      </p:pic>
    </p:spTree>
    <p:extLst>
      <p:ext uri="{BB962C8B-B14F-4D97-AF65-F5344CB8AC3E}">
        <p14:creationId xmlns:p14="http://schemas.microsoft.com/office/powerpoint/2010/main" val="1073243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dirty="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pic>
        <p:nvPicPr>
          <p:cNvPr id="10" name="Graphic 9">
            <a:extLst>
              <a:ext uri="{FF2B5EF4-FFF2-40B4-BE49-F238E27FC236}">
                <a16:creationId xmlns:a16="http://schemas.microsoft.com/office/drawing/2014/main" id="{108FCC3B-E136-9D4A-B87C-58552DCEE020}"/>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012382" y="5997388"/>
            <a:ext cx="1950144" cy="613426"/>
          </a:xfrm>
          <a:prstGeom prst="rect">
            <a:avLst/>
          </a:prstGeom>
        </p:spPr>
      </p:pic>
    </p:spTree>
    <p:extLst>
      <p:ext uri="{BB962C8B-B14F-4D97-AF65-F5344CB8AC3E}">
        <p14:creationId xmlns:p14="http://schemas.microsoft.com/office/powerpoint/2010/main" val="2818466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ogo slide including Redgate logo">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EFF692A-8D6C-EE49-9AE0-571826F1CEC5}"/>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284004" y="891590"/>
            <a:ext cx="7623993" cy="2398159"/>
          </a:xfrm>
          <a:prstGeom prst="rect">
            <a:avLst/>
          </a:prstGeom>
        </p:spPr>
      </p:pic>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655782" y="3530907"/>
            <a:ext cx="10880436"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dirty="0"/>
              <a:t>Click to edit Master title style</a:t>
            </a:r>
            <a:endParaRPr lang="en-US" dirty="0"/>
          </a:p>
        </p:txBody>
      </p:sp>
      <p:pic>
        <p:nvPicPr>
          <p:cNvPr id="19" name="Graphic 18">
            <a:extLst>
              <a:ext uri="{FF2B5EF4-FFF2-40B4-BE49-F238E27FC236}">
                <a16:creationId xmlns:a16="http://schemas.microsoft.com/office/drawing/2014/main" id="{2404A1EA-4284-C14B-BEE7-131E0906FB8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 y="5215084"/>
            <a:ext cx="12192000" cy="953685"/>
          </a:xfrm>
          <a:prstGeom prst="rect">
            <a:avLst/>
          </a:prstGeom>
        </p:spPr>
      </p:pic>
      <p:pic>
        <p:nvPicPr>
          <p:cNvPr id="20" name="Graphic 19">
            <a:extLst>
              <a:ext uri="{FF2B5EF4-FFF2-40B4-BE49-F238E27FC236}">
                <a16:creationId xmlns:a16="http://schemas.microsoft.com/office/drawing/2014/main" id="{D268C9AD-EBC9-3049-B55E-9B6F5A0EC83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 y="5298593"/>
            <a:ext cx="12192000" cy="953685"/>
          </a:xfrm>
          <a:prstGeom prst="rect">
            <a:avLst/>
          </a:prstGeom>
        </p:spPr>
      </p:pic>
      <p:pic>
        <p:nvPicPr>
          <p:cNvPr id="18" name="Picture 17">
            <a:extLst>
              <a:ext uri="{FF2B5EF4-FFF2-40B4-BE49-F238E27FC236}">
                <a16:creationId xmlns:a16="http://schemas.microsoft.com/office/drawing/2014/main" id="{6779AAE0-2AF6-B049-A2CA-D929BA0E7B6F}"/>
              </a:ext>
            </a:extLst>
          </p:cNvPr>
          <p:cNvPicPr>
            <a:picLocks noChangeAspect="1"/>
          </p:cNvPicPr>
          <p:nvPr userDrawn="1"/>
        </p:nvPicPr>
        <p:blipFill>
          <a:blip r:embed="rId8"/>
          <a:stretch>
            <a:fillRect/>
          </a:stretch>
        </p:blipFill>
        <p:spPr>
          <a:xfrm>
            <a:off x="9926781" y="5920929"/>
            <a:ext cx="1780701" cy="423977"/>
          </a:xfrm>
          <a:prstGeom prst="rect">
            <a:avLst/>
          </a:prstGeom>
        </p:spPr>
      </p:pic>
    </p:spTree>
    <p:extLst>
      <p:ext uri="{BB962C8B-B14F-4D97-AF65-F5344CB8AC3E}">
        <p14:creationId xmlns:p14="http://schemas.microsoft.com/office/powerpoint/2010/main" val="8198546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A479824A-CFF2-43DE-9C0E-654CC2F83730}" type="datetime1">
              <a:rPr lang="en-GB" smtClean="0"/>
              <a:t>15/11/2022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8E97F3-BDBB-4E50-A2C0-AEF02F4190EF}" type="slidenum">
              <a:rPr lang="en-GB" smtClean="0"/>
              <a:t>‹#›</a:t>
            </a:fld>
            <a:endParaRPr lang="en-GB"/>
          </a:p>
        </p:txBody>
      </p:sp>
    </p:spTree>
    <p:extLst>
      <p:ext uri="{BB962C8B-B14F-4D97-AF65-F5344CB8AC3E}">
        <p14:creationId xmlns:p14="http://schemas.microsoft.com/office/powerpoint/2010/main" val="2371795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dd icon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AEB030-6D69-444A-91BD-2A6CCC716C00}"/>
              </a:ext>
            </a:extLst>
          </p:cNvPr>
          <p:cNvSpPr/>
          <p:nvPr userDrawn="1"/>
        </p:nvSpPr>
        <p:spPr>
          <a:xfrm>
            <a:off x="0" y="18572"/>
            <a:ext cx="12192000" cy="6839427"/>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29" name="Graphic 28">
            <a:extLst>
              <a:ext uri="{FF2B5EF4-FFF2-40B4-BE49-F238E27FC236}">
                <a16:creationId xmlns:a16="http://schemas.microsoft.com/office/drawing/2014/main" id="{D78C34BA-89C2-E843-8A42-E0E973E54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434091" y="1822720"/>
            <a:ext cx="7982322" cy="1935532"/>
          </a:xfrm>
        </p:spPr>
        <p:txBody>
          <a:bodyPr anchor="t">
            <a:noAutofit/>
          </a:bodyPr>
          <a:lstStyle>
            <a:lvl1pPr>
              <a:defRPr sz="4400" b="1" i="0">
                <a:solidFill>
                  <a:srgbClr val="F2F2F2"/>
                </a:solidFill>
                <a:latin typeface="IBM Plex Sans" panose="020B0503050203000203" pitchFamily="34" charset="77"/>
              </a:defRPr>
            </a:lvl1pPr>
          </a:lstStyle>
          <a:p>
            <a:r>
              <a:rPr lang="en-GB" dirty="0"/>
              <a:t>Session Title goes here</a:t>
            </a:r>
            <a:endParaRPr lang="en-US" dirty="0"/>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2" name="Graphic 11">
            <a:extLst>
              <a:ext uri="{FF2B5EF4-FFF2-40B4-BE49-F238E27FC236}">
                <a16:creationId xmlns:a16="http://schemas.microsoft.com/office/drawing/2014/main" id="{BD230B37-8C4B-974F-8839-BBB455F3EB9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24542" y="476514"/>
            <a:ext cx="3529985" cy="1110372"/>
          </a:xfrm>
          <a:prstGeom prst="rect">
            <a:avLst/>
          </a:prstGeom>
        </p:spPr>
      </p:pic>
      <p:pic>
        <p:nvPicPr>
          <p:cNvPr id="5" name="Picture 4">
            <a:extLst>
              <a:ext uri="{FF2B5EF4-FFF2-40B4-BE49-F238E27FC236}">
                <a16:creationId xmlns:a16="http://schemas.microsoft.com/office/drawing/2014/main" id="{BEDF74F1-3EF4-A94A-8613-21DBCF037760}"/>
              </a:ext>
            </a:extLst>
          </p:cNvPr>
          <p:cNvPicPr>
            <a:picLocks noChangeAspect="1"/>
          </p:cNvPicPr>
          <p:nvPr userDrawn="1"/>
        </p:nvPicPr>
        <p:blipFill>
          <a:blip r:embed="rId6"/>
          <a:stretch>
            <a:fillRect/>
          </a:stretch>
        </p:blipFill>
        <p:spPr>
          <a:xfrm>
            <a:off x="6629400" y="0"/>
            <a:ext cx="5562600" cy="6858000"/>
          </a:xfrm>
          <a:prstGeom prst="rect">
            <a:avLst/>
          </a:prstGeom>
        </p:spPr>
      </p:pic>
    </p:spTree>
    <p:extLst>
      <p:ext uri="{BB962C8B-B14F-4D97-AF65-F5344CB8AC3E}">
        <p14:creationId xmlns:p14="http://schemas.microsoft.com/office/powerpoint/2010/main" val="2627409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bio">
    <p:bg>
      <p:bgPr>
        <a:solidFill>
          <a:srgbClr val="22222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rgbClr val="F2F2F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dirty="0"/>
              <a:t>FirstName</a:t>
            </a:r>
            <a:endParaRPr lang="en-US" dirty="0"/>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rgbClr val="F2F2F2"/>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tx1"/>
          </a:solidFill>
        </p:spPr>
        <p:txBody>
          <a:bodyPr/>
          <a:lstStyle/>
          <a:p>
            <a:endParaRPr lang="en-US" dirty="0"/>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rgbClr val="F2F2F2"/>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085857"/>
          </a:xfrm>
        </p:spPr>
        <p:txBody>
          <a:bodyPr anchor="t">
            <a:normAutofit/>
          </a:bodyPr>
          <a:lstStyle>
            <a:lvl1pPr marL="342900" indent="-342900">
              <a:lnSpc>
                <a:spcPct val="114000"/>
              </a:lnSpc>
              <a:buClr>
                <a:schemeClr val="bg1"/>
              </a:buClr>
              <a:buFont typeface="Arial" panose="020B0604020202020204" pitchFamily="34" charset="0"/>
              <a:buChar char="•"/>
              <a:defRPr sz="2400" b="0"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424541" y="1933620"/>
            <a:ext cx="6035251" cy="404813"/>
          </a:xfrm>
        </p:spPr>
        <p:txBody>
          <a:bodyPr anchor="t">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solidFill>
                  <a:srgbClr val="F2F2F2"/>
                </a:solidFill>
                <a:latin typeface="IBM Plex Sans" panose="020B0503050203000203" pitchFamily="34" charset="77"/>
              </a:defRPr>
            </a:lvl1pPr>
          </a:lstStyle>
          <a:p>
            <a:pPr lvl="0"/>
            <a:r>
              <a:rPr lang="en-US" dirty="0" err="1"/>
              <a:t>SecondName</a:t>
            </a:r>
            <a:endParaRPr lang="en-US" dirty="0"/>
          </a:p>
        </p:txBody>
      </p:sp>
      <p:pic>
        <p:nvPicPr>
          <p:cNvPr id="14" name="Graphic 13">
            <a:extLst>
              <a:ext uri="{FF2B5EF4-FFF2-40B4-BE49-F238E27FC236}">
                <a16:creationId xmlns:a16="http://schemas.microsoft.com/office/drawing/2014/main" id="{A61241A6-6E09-2241-89A2-765B6577E8E1}"/>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012382" y="5997388"/>
            <a:ext cx="1950144" cy="613426"/>
          </a:xfrm>
          <a:prstGeom prst="rect">
            <a:avLst/>
          </a:prstGeom>
        </p:spPr>
      </p:pic>
    </p:spTree>
    <p:extLst>
      <p:ext uri="{BB962C8B-B14F-4D97-AF65-F5344CB8AC3E}">
        <p14:creationId xmlns:p14="http://schemas.microsoft.com/office/powerpoint/2010/main" val="2355993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dirty="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379393" y="282835"/>
            <a:ext cx="2418907" cy="2418907"/>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bg1"/>
                </a:solidFill>
                <a:latin typeface="IBM Plex Sans" panose="020B0503050203000203" pitchFamily="34" charset="77"/>
              </a:rPr>
              <a:t>Your feedback is important to us</a:t>
            </a:r>
            <a:endParaRPr lang="en-US" sz="4400" b="0" i="0" dirty="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2" y="2849937"/>
            <a:ext cx="9583057" cy="646331"/>
          </a:xfrm>
          <a:prstGeom prst="rect">
            <a:avLst/>
          </a:prstGeom>
          <a:noFill/>
        </p:spPr>
        <p:txBody>
          <a:bodyPr wrap="square" rtlCol="0">
            <a:spAutoFit/>
          </a:bodyPr>
          <a:lstStyle/>
          <a:p>
            <a:pPr algn="l"/>
            <a:r>
              <a:rPr lang="en-GB" sz="3600" b="1" i="0" dirty="0">
                <a:solidFill>
                  <a:schemeClr val="bg1"/>
                </a:solidFill>
                <a:latin typeface="IBM Plex Sans" panose="020B0503050203000203" pitchFamily="34" charset="77"/>
              </a:rPr>
              <a:t>Evaluate this session at:</a:t>
            </a:r>
            <a:endParaRPr lang="en-US" sz="3600" b="1" i="0" dirty="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userDrawn="1"/>
        </p:nvSpPr>
        <p:spPr>
          <a:xfrm>
            <a:off x="424542" y="3510337"/>
            <a:ext cx="10995910" cy="646331"/>
          </a:xfrm>
          <a:prstGeom prst="rect">
            <a:avLst/>
          </a:prstGeom>
          <a:noFill/>
        </p:spPr>
        <p:txBody>
          <a:bodyPr wrap="square" rtlCol="0">
            <a:spAutoFit/>
          </a:bodyPr>
          <a:lstStyle/>
          <a:p>
            <a:r>
              <a:rPr lang="en-GB" sz="3600" b="0" i="0" dirty="0">
                <a:solidFill>
                  <a:schemeClr val="bg1"/>
                </a:solidFill>
                <a:latin typeface="IBM Plex Sans" panose="020B0503050203000203" pitchFamily="34" charset="77"/>
              </a:rPr>
              <a:t>www.PASSDataCommunitySummit.com/evaluation</a:t>
            </a:r>
            <a:endParaRPr lang="en-US" sz="3600" b="0" i="0" dirty="0">
              <a:solidFill>
                <a:schemeClr val="bg1"/>
              </a:solidFill>
              <a:latin typeface="IBM Plex Sans" panose="020B0503050203000203" pitchFamily="34" charset="77"/>
            </a:endParaRPr>
          </a:p>
        </p:txBody>
      </p:sp>
      <p:pic>
        <p:nvPicPr>
          <p:cNvPr id="32" name="Graphic 31">
            <a:extLst>
              <a:ext uri="{FF2B5EF4-FFF2-40B4-BE49-F238E27FC236}">
                <a16:creationId xmlns:a16="http://schemas.microsoft.com/office/drawing/2014/main" id="{47D9DA39-36BD-8E49-A976-636CEBB38A4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0" y="6791325"/>
            <a:ext cx="12192000" cy="66675"/>
          </a:xfrm>
          <a:prstGeom prst="rect">
            <a:avLst/>
          </a:prstGeom>
        </p:spPr>
      </p:pic>
      <p:pic>
        <p:nvPicPr>
          <p:cNvPr id="9" name="Graphic 8">
            <a:extLst>
              <a:ext uri="{FF2B5EF4-FFF2-40B4-BE49-F238E27FC236}">
                <a16:creationId xmlns:a16="http://schemas.microsoft.com/office/drawing/2014/main" id="{7E17D78B-8A8F-764E-9781-65B72476A5DF}"/>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960885" y="5226519"/>
            <a:ext cx="3756001" cy="1181466"/>
          </a:xfrm>
          <a:prstGeom prst="rect">
            <a:avLst/>
          </a:prstGeom>
        </p:spPr>
      </p:pic>
    </p:spTree>
    <p:extLst>
      <p:ext uri="{BB962C8B-B14F-4D97-AF65-F5344CB8AC3E}">
        <p14:creationId xmlns:p14="http://schemas.microsoft.com/office/powerpoint/2010/main" val="3391170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dirty="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bg1"/>
                </a:solidFill>
                <a:latin typeface="IBM Plex Sans" panose="020B0503050203000203" pitchFamily="34" charset="77"/>
              </a:defRPr>
            </a:lvl1pPr>
          </a:lstStyle>
          <a:p>
            <a:r>
              <a:rPr lang="en-GB" dirty="0"/>
              <a:t>Click to edit Master title style</a:t>
            </a:r>
            <a:endParaRPr lang="en-US" dirty="0"/>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pic>
        <p:nvPicPr>
          <p:cNvPr id="20" name="Graphic 19">
            <a:extLst>
              <a:ext uri="{FF2B5EF4-FFF2-40B4-BE49-F238E27FC236}">
                <a16:creationId xmlns:a16="http://schemas.microsoft.com/office/drawing/2014/main" id="{19787C4E-E72C-4349-9E85-A44A9A570A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pic>
        <p:nvPicPr>
          <p:cNvPr id="10" name="Graphic 9">
            <a:extLst>
              <a:ext uri="{FF2B5EF4-FFF2-40B4-BE49-F238E27FC236}">
                <a16:creationId xmlns:a16="http://schemas.microsoft.com/office/drawing/2014/main" id="{5F386178-A690-AE48-B4A4-254A99486F74}"/>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960885" y="5226519"/>
            <a:ext cx="3756001" cy="1181466"/>
          </a:xfrm>
          <a:prstGeom prst="rect">
            <a:avLst/>
          </a:prstGeom>
        </p:spPr>
      </p:pic>
    </p:spTree>
    <p:extLst>
      <p:ext uri="{BB962C8B-B14F-4D97-AF65-F5344CB8AC3E}">
        <p14:creationId xmlns:p14="http://schemas.microsoft.com/office/powerpoint/2010/main" val="2498859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1CB126BA-D297-1A41-84BE-DF01748B27FA}"/>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012382" y="5997388"/>
            <a:ext cx="1950144" cy="613426"/>
          </a:xfrm>
          <a:prstGeom prst="rect">
            <a:avLst/>
          </a:prstGeom>
        </p:spPr>
      </p:pic>
    </p:spTree>
    <p:extLst>
      <p:ext uri="{BB962C8B-B14F-4D97-AF65-F5344CB8AC3E}">
        <p14:creationId xmlns:p14="http://schemas.microsoft.com/office/powerpoint/2010/main" val="175300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userDrawn="1"/>
        </p:nvPicPr>
        <p:blipFill>
          <a:blip r:embed="rId4"/>
          <a:stretch>
            <a:fillRect/>
          </a:stretch>
        </p:blipFill>
        <p:spPr>
          <a:xfrm>
            <a:off x="6629400" y="0"/>
            <a:ext cx="5562600" cy="6858000"/>
          </a:xfrm>
          <a:prstGeom prst="rect">
            <a:avLst/>
          </a:prstGeom>
        </p:spPr>
      </p:pic>
      <p:sp>
        <p:nvSpPr>
          <p:cNvPr id="15" name="TextBox 14">
            <a:extLst>
              <a:ext uri="{FF2B5EF4-FFF2-40B4-BE49-F238E27FC236}">
                <a16:creationId xmlns:a16="http://schemas.microsoft.com/office/drawing/2014/main" id="{BC9F1BC0-0EB0-E844-8085-78C9D9C9E52E}"/>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Tree>
    <p:extLst>
      <p:ext uri="{BB962C8B-B14F-4D97-AF65-F5344CB8AC3E}">
        <p14:creationId xmlns:p14="http://schemas.microsoft.com/office/powerpoint/2010/main" val="4261951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sp>
        <p:nvSpPr>
          <p:cNvPr id="15" name="TextBox 14">
            <a:extLst>
              <a:ext uri="{FF2B5EF4-FFF2-40B4-BE49-F238E27FC236}">
                <a16:creationId xmlns:a16="http://schemas.microsoft.com/office/drawing/2014/main" id="{BC9F1BC0-0EB0-E844-8085-78C9D9C9E52E}"/>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pic>
        <p:nvPicPr>
          <p:cNvPr id="8" name="Picture 7">
            <a:extLst>
              <a:ext uri="{FF2B5EF4-FFF2-40B4-BE49-F238E27FC236}">
                <a16:creationId xmlns:a16="http://schemas.microsoft.com/office/drawing/2014/main" id="{D559F0E3-6643-7244-9CD7-28E5FA1D17FF}"/>
              </a:ext>
            </a:extLst>
          </p:cNvPr>
          <p:cNvPicPr>
            <a:picLocks noChangeAspect="1"/>
          </p:cNvPicPr>
          <p:nvPr userDrawn="1"/>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Tree>
    <p:extLst>
      <p:ext uri="{BB962C8B-B14F-4D97-AF65-F5344CB8AC3E}">
        <p14:creationId xmlns:p14="http://schemas.microsoft.com/office/powerpoint/2010/main" val="3110663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sp>
        <p:nvSpPr>
          <p:cNvPr id="12" name="TextBox 11">
            <a:extLst>
              <a:ext uri="{FF2B5EF4-FFF2-40B4-BE49-F238E27FC236}">
                <a16:creationId xmlns:a16="http://schemas.microsoft.com/office/drawing/2014/main" id="{CEBAB508-2049-044D-A5D7-E06D0673C1AC}"/>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2563930" y="-2458"/>
            <a:ext cx="9628068" cy="6860458"/>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endParaRPr lang="en-US" dirty="0"/>
          </a:p>
        </p:txBody>
      </p:sp>
    </p:spTree>
    <p:extLst>
      <p:ext uri="{BB962C8B-B14F-4D97-AF65-F5344CB8AC3E}">
        <p14:creationId xmlns:p14="http://schemas.microsoft.com/office/powerpoint/2010/main" val="3382768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Tree>
    <p:extLst>
      <p:ext uri="{BB962C8B-B14F-4D97-AF65-F5344CB8AC3E}">
        <p14:creationId xmlns:p14="http://schemas.microsoft.com/office/powerpoint/2010/main" val="3225297586"/>
      </p:ext>
    </p:extLst>
  </p:cSld>
  <p:clrMap bg1="lt1" tx1="dk1" bg2="lt2" tx2="dk2" accent1="accent1" accent2="accent2" accent3="accent3" accent4="accent4" accent5="accent5" accent6="accent6" hlink="hlink" folHlink="folHlink"/>
  <p:sldLayoutIdLst>
    <p:sldLayoutId id="2147483740" r:id="rId1"/>
    <p:sldLayoutId id="2147483754" r:id="rId2"/>
    <p:sldLayoutId id="2147483751" r:id="rId3"/>
    <p:sldLayoutId id="2147483758" r:id="rId4"/>
    <p:sldLayoutId id="2147483759" r:id="rId5"/>
    <p:sldLayoutId id="2147483743" r:id="rId6"/>
    <p:sldLayoutId id="2147483752" r:id="rId7"/>
    <p:sldLayoutId id="2147483753" r:id="rId8"/>
    <p:sldLayoutId id="2147483749" r:id="rId9"/>
    <p:sldLayoutId id="2147483757" r:id="rId10"/>
    <p:sldLayoutId id="2147483746" r:id="rId11"/>
    <p:sldLayoutId id="2147483747" r:id="rId12"/>
    <p:sldLayoutId id="2147483745" r:id="rId13"/>
    <p:sldLayoutId id="2147483755" r:id="rId14"/>
    <p:sldLayoutId id="2147483756" r:id="rId15"/>
    <p:sldLayoutId id="2147483741" r:id="rId16"/>
    <p:sldLayoutId id="2147483748" r:id="rId17"/>
    <p:sldLayoutId id="2147483760" r:id="rId18"/>
    <p:sldLayoutId id="2147483761" r:id="rId19"/>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docs.microsoft.com/en-us/azure/logic-apps/logic-apps-overview#:~:text=A%20logic%20app%20is%20the%20Azure%20resource%20you,app%20resource%20types%20that%20run%20in%20different%20environments."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9.wmf"/><Relationship Id="rId5" Type="http://schemas.openxmlformats.org/officeDocument/2006/relationships/oleObject" Target="../embeddings/oleObject1.bin"/><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5.xml"/><Relationship Id="rId7" Type="http://schemas.openxmlformats.org/officeDocument/2006/relationships/image" Target="../media/image34.png"/><Relationship Id="rId12" Type="http://schemas.openxmlformats.org/officeDocument/2006/relationships/image" Target="../media/image28.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33.png"/><Relationship Id="rId11" Type="http://schemas.openxmlformats.org/officeDocument/2006/relationships/image" Target="../media/image29.wmf"/><Relationship Id="rId5" Type="http://schemas.openxmlformats.org/officeDocument/2006/relationships/image" Target="../media/image32.png"/><Relationship Id="rId10" Type="http://schemas.openxmlformats.org/officeDocument/2006/relationships/oleObject" Target="../embeddings/oleObject1.bin"/><Relationship Id="rId4" Type="http://schemas.openxmlformats.org/officeDocument/2006/relationships/image" Target="../media/image31.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linkedin.com/in/alpabuddhabhatti/" TargetMode="External"/><Relationship Id="rId7"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61.svg"/><Relationship Id="rId10" Type="http://schemas.openxmlformats.org/officeDocument/2006/relationships/image" Target="../media/image23.png"/><Relationship Id="rId73" Type="http://schemas.openxmlformats.org/officeDocument/2006/relationships/image" Target="../media/image103.svg"/><Relationship Id="rId4" Type="http://schemas.openxmlformats.org/officeDocument/2006/relationships/image" Target="../media/image20.png"/><Relationship Id="rId9" Type="http://schemas.openxmlformats.org/officeDocument/2006/relationships/image" Target="../media/image65.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jpeg"/><Relationship Id="rId7"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1.svg"/><Relationship Id="rId5" Type="http://schemas.openxmlformats.org/officeDocument/2006/relationships/image" Target="../media/image20.png"/><Relationship Id="rId10" Type="http://schemas.openxmlformats.org/officeDocument/2006/relationships/image" Target="../media/image23.png"/><Relationship Id="rId73" Type="http://schemas.openxmlformats.org/officeDocument/2006/relationships/image" Target="../media/image103.svg"/><Relationship Id="rId4" Type="http://schemas.openxmlformats.org/officeDocument/2006/relationships/hyperlink" Target="https://www.linkedin.com/in/alpabuddhabhatti/" TargetMode="External"/><Relationship Id="rId9" Type="http://schemas.openxmlformats.org/officeDocument/2006/relationships/image" Target="../media/image6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zure.microsoft.com/en-gb/services/functions/?OCID=AID2200274_SEM_4a8b107ba0341ad6ead8711b6c701c38:G:s&amp;ef_id=4a8b107ba0341ad6ead8711b6c701c38:G:s&amp;msclkid=4a8b107ba0341ad6ead8711b6c701c38"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A6AA-8A25-FD41-8ED7-4C81EF636741}"/>
              </a:ext>
            </a:extLst>
          </p:cNvPr>
          <p:cNvSpPr>
            <a:spLocks noGrp="1"/>
          </p:cNvSpPr>
          <p:nvPr>
            <p:ph type="title"/>
          </p:nvPr>
        </p:nvSpPr>
        <p:spPr/>
        <p:txBody>
          <a:bodyPr/>
          <a:lstStyle/>
          <a:p>
            <a:r>
              <a:rPr lang="en-US" dirty="0"/>
              <a:t>A Case Study - Using Azure Data Factory, Azure Functions &amp; Logic Apps</a:t>
            </a:r>
          </a:p>
        </p:txBody>
      </p:sp>
      <p:sp>
        <p:nvSpPr>
          <p:cNvPr id="17" name="Content Placeholder 19">
            <a:extLst>
              <a:ext uri="{FF2B5EF4-FFF2-40B4-BE49-F238E27FC236}">
                <a16:creationId xmlns:a16="http://schemas.microsoft.com/office/drawing/2014/main" id="{AE966F23-201C-8842-B14E-134F8CCFE34F}"/>
              </a:ext>
            </a:extLst>
          </p:cNvPr>
          <p:cNvSpPr>
            <a:spLocks noGrp="1"/>
          </p:cNvSpPr>
          <p:nvPr>
            <p:ph idx="11"/>
          </p:nvPr>
        </p:nvSpPr>
        <p:spPr/>
        <p:txBody>
          <a:bodyPr/>
          <a:lstStyle/>
          <a:p>
            <a:r>
              <a:rPr lang="en-US" dirty="0" smtClean="0"/>
              <a:t>Alpa Buddhabhatti</a:t>
            </a:r>
            <a:endParaRPr lang="en-US" dirty="0"/>
          </a:p>
        </p:txBody>
      </p:sp>
      <p:sp>
        <p:nvSpPr>
          <p:cNvPr id="18" name="Content Placeholder 20">
            <a:extLst>
              <a:ext uri="{FF2B5EF4-FFF2-40B4-BE49-F238E27FC236}">
                <a16:creationId xmlns:a16="http://schemas.microsoft.com/office/drawing/2014/main" id="{51FB9B36-B184-2441-AF8F-48FDA3E37AA4}"/>
              </a:ext>
            </a:extLst>
          </p:cNvPr>
          <p:cNvSpPr>
            <a:spLocks noGrp="1"/>
          </p:cNvSpPr>
          <p:nvPr>
            <p:ph idx="12"/>
          </p:nvPr>
        </p:nvSpPr>
        <p:spPr/>
        <p:txBody>
          <a:bodyPr/>
          <a:lstStyle/>
          <a:p>
            <a:r>
              <a:rPr lang="en-US" dirty="0" smtClean="0"/>
              <a:t>She/Her</a:t>
            </a:r>
            <a:endParaRPr lang="en-US" dirty="0"/>
          </a:p>
        </p:txBody>
      </p:sp>
      <p:sp>
        <p:nvSpPr>
          <p:cNvPr id="19" name="Content Placeholder 21">
            <a:extLst>
              <a:ext uri="{FF2B5EF4-FFF2-40B4-BE49-F238E27FC236}">
                <a16:creationId xmlns:a16="http://schemas.microsoft.com/office/drawing/2014/main" id="{08DD5418-7806-8D43-9F8D-5C1CB7E52855}"/>
              </a:ext>
            </a:extLst>
          </p:cNvPr>
          <p:cNvSpPr>
            <a:spLocks noGrp="1"/>
          </p:cNvSpPr>
          <p:nvPr>
            <p:ph idx="13"/>
          </p:nvPr>
        </p:nvSpPr>
        <p:spPr/>
        <p:txBody>
          <a:bodyPr/>
          <a:lstStyle/>
          <a:p>
            <a:r>
              <a:rPr lang="en-US" dirty="0" smtClean="0"/>
              <a:t>Azure Consultant</a:t>
            </a:r>
            <a:endParaRPr lang="en-US" dirty="0"/>
          </a:p>
        </p:txBody>
      </p:sp>
      <p:sp>
        <p:nvSpPr>
          <p:cNvPr id="20" name="Content Placeholder 22">
            <a:extLst>
              <a:ext uri="{FF2B5EF4-FFF2-40B4-BE49-F238E27FC236}">
                <a16:creationId xmlns:a16="http://schemas.microsoft.com/office/drawing/2014/main" id="{1D627992-BFD8-4744-B3DE-75117344FB99}"/>
              </a:ext>
            </a:extLst>
          </p:cNvPr>
          <p:cNvSpPr>
            <a:spLocks noGrp="1"/>
          </p:cNvSpPr>
          <p:nvPr>
            <p:ph idx="14"/>
          </p:nvPr>
        </p:nvSpPr>
        <p:spPr/>
        <p:txBody>
          <a:bodyPr/>
          <a:lstStyle/>
          <a:p>
            <a:r>
              <a:rPr lang="en-US" dirty="0" smtClean="0"/>
              <a:t>Cluster Reply UK</a:t>
            </a:r>
            <a:endParaRPr lang="en-US" dirty="0"/>
          </a:p>
        </p:txBody>
      </p:sp>
    </p:spTree>
    <p:extLst>
      <p:ext uri="{BB962C8B-B14F-4D97-AF65-F5344CB8AC3E}">
        <p14:creationId xmlns:p14="http://schemas.microsoft.com/office/powerpoint/2010/main" val="39065843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192" y="171402"/>
            <a:ext cx="11592448" cy="1325563"/>
          </a:xfrm>
          <a:noFill/>
        </p:spPr>
        <p:txBody>
          <a:bodyPr>
            <a:normAutofit/>
          </a:bodyPr>
          <a:lstStyle/>
          <a:p>
            <a:pPr algn="ctr"/>
            <a:r>
              <a:rPr lang="en-US" b="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How Azure Function integrate with ADF?</a:t>
            </a:r>
            <a:endParaRPr lang="en-GB"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6" name="Slide Number Placeholder 5"/>
          <p:cNvSpPr>
            <a:spLocks noGrp="1"/>
          </p:cNvSpPr>
          <p:nvPr>
            <p:ph type="sldNum" sz="quarter" idx="4294967295"/>
          </p:nvPr>
        </p:nvSpPr>
        <p:spPr/>
        <p:txBody>
          <a:bodyPr/>
          <a:lstStyle/>
          <a:p>
            <a:fld id="{D68E97F3-BDBB-4E50-A2C0-AEF02F4190EF}" type="slidenum">
              <a:rPr lang="en-GB" smtClean="0"/>
              <a:t>10</a:t>
            </a:fld>
            <a:endParaRPr lang="en-GB"/>
          </a:p>
        </p:txBody>
      </p:sp>
      <p:sp>
        <p:nvSpPr>
          <p:cNvPr id="7" name="Title 1">
            <a:extLst>
              <a:ext uri="{FF2B5EF4-FFF2-40B4-BE49-F238E27FC236}">
                <a16:creationId xmlns:a16="http://schemas.microsoft.com/office/drawing/2014/main" id="{4C419037-BD03-4AF0-9212-2637303FFAC4}"/>
              </a:ext>
            </a:extLst>
          </p:cNvPr>
          <p:cNvSpPr txBox="1">
            <a:spLocks/>
          </p:cNvSpPr>
          <p:nvPr/>
        </p:nvSpPr>
        <p:spPr>
          <a:xfrm>
            <a:off x="838200" y="704941"/>
            <a:ext cx="10515600" cy="5931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10" name="Content Placeholder 2">
            <a:extLst>
              <a:ext uri="{FF2B5EF4-FFF2-40B4-BE49-F238E27FC236}">
                <a16:creationId xmlns:a16="http://schemas.microsoft.com/office/drawing/2014/main" id="{4D4032C1-CA0F-4255-932B-F4236B63D5D6}"/>
              </a:ext>
            </a:extLst>
          </p:cNvPr>
          <p:cNvSpPr txBox="1">
            <a:spLocks/>
          </p:cNvSpPr>
          <p:nvPr/>
        </p:nvSpPr>
        <p:spPr>
          <a:xfrm>
            <a:off x="838200" y="147875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mtClean="0"/>
          </a:p>
          <a:p>
            <a:pPr marL="0" indent="0">
              <a:buFont typeface="Arial" panose="020B0604020202020204" pitchFamily="34" charset="0"/>
              <a:buNone/>
            </a:pPr>
            <a:endParaRPr lang="en-US" smtClean="0"/>
          </a:p>
          <a:p>
            <a:pPr marL="0" indent="0">
              <a:buFont typeface="Arial" panose="020B0604020202020204" pitchFamily="34" charset="0"/>
              <a:buNone/>
            </a:pPr>
            <a:r>
              <a:rPr lang="en-US" sz="5400" smtClean="0"/>
              <a:t>                   </a:t>
            </a:r>
            <a:endParaRPr lang="en-US" sz="5400" dirty="0"/>
          </a:p>
        </p:txBody>
      </p:sp>
      <p:grpSp>
        <p:nvGrpSpPr>
          <p:cNvPr id="4" name="Group 3"/>
          <p:cNvGrpSpPr/>
          <p:nvPr/>
        </p:nvGrpSpPr>
        <p:grpSpPr>
          <a:xfrm>
            <a:off x="885514" y="2150541"/>
            <a:ext cx="5345723" cy="3310744"/>
            <a:chOff x="1088362" y="2263924"/>
            <a:chExt cx="5345723" cy="3310744"/>
          </a:xfrm>
        </p:grpSpPr>
        <p:grpSp>
          <p:nvGrpSpPr>
            <p:cNvPr id="3" name="Group 2"/>
            <p:cNvGrpSpPr/>
            <p:nvPr/>
          </p:nvGrpSpPr>
          <p:grpSpPr>
            <a:xfrm>
              <a:off x="2197379" y="3398811"/>
              <a:ext cx="2367784" cy="1640881"/>
              <a:chOff x="1428161" y="3386705"/>
              <a:chExt cx="2367784" cy="1640881"/>
            </a:xfrm>
          </p:grpSpPr>
          <p:sp>
            <p:nvSpPr>
              <p:cNvPr id="11" name="Rounded Rectangle 10"/>
              <p:cNvSpPr/>
              <p:nvPr/>
            </p:nvSpPr>
            <p:spPr>
              <a:xfrm>
                <a:off x="1428161" y="3386705"/>
                <a:ext cx="2367784" cy="1640881"/>
              </a:xfrm>
              <a:prstGeom prst="roundRect">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2" name="Rounded Rectangle 11"/>
              <p:cNvSpPr/>
              <p:nvPr/>
            </p:nvSpPr>
            <p:spPr>
              <a:xfrm>
                <a:off x="1638971" y="3622514"/>
                <a:ext cx="1992210" cy="118408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240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13" name="Picture 12"/>
              <p:cNvPicPr>
                <a:picLocks noChangeAspect="1"/>
              </p:cNvPicPr>
              <p:nvPr/>
            </p:nvPicPr>
            <p:blipFill>
              <a:blip r:embed="rId2"/>
              <a:stretch>
                <a:fillRect/>
              </a:stretch>
            </p:blipFill>
            <p:spPr>
              <a:xfrm>
                <a:off x="1926554" y="3740524"/>
                <a:ext cx="1417043" cy="619024"/>
              </a:xfrm>
              <a:prstGeom prst="rect">
                <a:avLst/>
              </a:prstGeom>
            </p:spPr>
          </p:pic>
          <p:pic>
            <p:nvPicPr>
              <p:cNvPr id="15" name="Picture 14"/>
              <p:cNvPicPr>
                <a:picLocks noChangeAspect="1"/>
              </p:cNvPicPr>
              <p:nvPr/>
            </p:nvPicPr>
            <p:blipFill>
              <a:blip r:embed="rId2"/>
              <a:stretch>
                <a:fillRect/>
              </a:stretch>
            </p:blipFill>
            <p:spPr>
              <a:xfrm>
                <a:off x="2325157" y="4389116"/>
                <a:ext cx="619835" cy="259787"/>
              </a:xfrm>
              <a:prstGeom prst="rect">
                <a:avLst/>
              </a:prstGeom>
            </p:spPr>
          </p:pic>
          <p:pic>
            <p:nvPicPr>
              <p:cNvPr id="16" name="Picture 15"/>
              <p:cNvPicPr>
                <a:picLocks noChangeAspect="1"/>
              </p:cNvPicPr>
              <p:nvPr/>
            </p:nvPicPr>
            <p:blipFill>
              <a:blip r:embed="rId2"/>
              <a:stretch>
                <a:fillRect/>
              </a:stretch>
            </p:blipFill>
            <p:spPr>
              <a:xfrm>
                <a:off x="2693423" y="4379182"/>
                <a:ext cx="619835" cy="259787"/>
              </a:xfrm>
              <a:prstGeom prst="rect">
                <a:avLst/>
              </a:prstGeom>
            </p:spPr>
          </p:pic>
        </p:grpSp>
        <p:pic>
          <p:nvPicPr>
            <p:cNvPr id="17" name="Picture 16"/>
            <p:cNvPicPr>
              <a:picLocks noChangeAspect="1"/>
            </p:cNvPicPr>
            <p:nvPr/>
          </p:nvPicPr>
          <p:blipFill>
            <a:blip r:embed="rId3"/>
            <a:stretch>
              <a:fillRect/>
            </a:stretch>
          </p:blipFill>
          <p:spPr>
            <a:xfrm>
              <a:off x="2840023" y="2263924"/>
              <a:ext cx="1272792" cy="1105319"/>
            </a:xfrm>
            <a:prstGeom prst="rect">
              <a:avLst/>
            </a:prstGeom>
          </p:spPr>
        </p:pic>
        <p:sp>
          <p:nvSpPr>
            <p:cNvPr id="19" name="TextBox 18"/>
            <p:cNvSpPr txBox="1"/>
            <p:nvPr/>
          </p:nvSpPr>
          <p:spPr>
            <a:xfrm>
              <a:off x="1088362" y="5113003"/>
              <a:ext cx="5345723" cy="461665"/>
            </a:xfrm>
            <a:prstGeom prst="rect">
              <a:avLst/>
            </a:prstGeom>
            <a:noFill/>
          </p:spPr>
          <p:txBody>
            <a:bodyPr wrap="square" rtlCol="0">
              <a:spAutoFit/>
            </a:bodyPr>
            <a:lstStyle/>
            <a:p>
              <a:r>
                <a:rPr lang="en-US" sz="2400" dirty="0" smtClean="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Azure Data Factory Pipelines</a:t>
              </a:r>
              <a:endParaRPr lang="en-GB" sz="2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cxnSp>
        <p:nvCxnSpPr>
          <p:cNvPr id="21" name="Straight Arrow Connector 20"/>
          <p:cNvCxnSpPr/>
          <p:nvPr/>
        </p:nvCxnSpPr>
        <p:spPr>
          <a:xfrm flipV="1">
            <a:off x="4847219" y="3947137"/>
            <a:ext cx="1759409" cy="1"/>
          </a:xfrm>
          <a:prstGeom prst="straightConnector1">
            <a:avLst/>
          </a:prstGeom>
          <a:ln w="57150">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22" name="Oval 21"/>
          <p:cNvSpPr/>
          <p:nvPr/>
        </p:nvSpPr>
        <p:spPr>
          <a:xfrm>
            <a:off x="5452636" y="3472935"/>
            <a:ext cx="461109" cy="332623"/>
          </a:xfrm>
          <a:prstGeom prst="ellipse">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a:t>
            </a:r>
            <a:endParaRPr lang="en-GB" b="1" dirty="0"/>
          </a:p>
        </p:txBody>
      </p:sp>
      <p:cxnSp>
        <p:nvCxnSpPr>
          <p:cNvPr id="23" name="Straight Arrow Connector 22"/>
          <p:cNvCxnSpPr/>
          <p:nvPr/>
        </p:nvCxnSpPr>
        <p:spPr>
          <a:xfrm flipH="1">
            <a:off x="4774636" y="4269994"/>
            <a:ext cx="1810353" cy="7911"/>
          </a:xfrm>
          <a:prstGeom prst="straightConnector1">
            <a:avLst/>
          </a:prstGeom>
          <a:ln w="57150">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24" name="Oval 23"/>
          <p:cNvSpPr/>
          <p:nvPr/>
        </p:nvSpPr>
        <p:spPr>
          <a:xfrm>
            <a:off x="5452636" y="4391237"/>
            <a:ext cx="461109" cy="332623"/>
          </a:xfrm>
          <a:prstGeom prst="ellipse">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a:t>
            </a:r>
            <a:endParaRPr lang="en-GB" b="1" dirty="0"/>
          </a:p>
        </p:txBody>
      </p:sp>
      <p:grpSp>
        <p:nvGrpSpPr>
          <p:cNvPr id="25" name="Group 24"/>
          <p:cNvGrpSpPr/>
          <p:nvPr/>
        </p:nvGrpSpPr>
        <p:grpSpPr>
          <a:xfrm>
            <a:off x="6606628" y="2079804"/>
            <a:ext cx="3140110" cy="3437526"/>
            <a:chOff x="6646146" y="2150505"/>
            <a:chExt cx="3140110" cy="3437526"/>
          </a:xfrm>
        </p:grpSpPr>
        <p:pic>
          <p:nvPicPr>
            <p:cNvPr id="18" name="Picture 17"/>
            <p:cNvPicPr>
              <a:picLocks noChangeAspect="1"/>
            </p:cNvPicPr>
            <p:nvPr/>
          </p:nvPicPr>
          <p:blipFill>
            <a:blip r:embed="rId4"/>
            <a:stretch>
              <a:fillRect/>
            </a:stretch>
          </p:blipFill>
          <p:spPr>
            <a:xfrm>
              <a:off x="7461643" y="2150505"/>
              <a:ext cx="1037820" cy="852082"/>
            </a:xfrm>
            <a:prstGeom prst="rect">
              <a:avLst/>
            </a:prstGeom>
          </p:spPr>
        </p:pic>
        <p:sp>
          <p:nvSpPr>
            <p:cNvPr id="20" name="TextBox 19"/>
            <p:cNvSpPr txBox="1"/>
            <p:nvPr/>
          </p:nvSpPr>
          <p:spPr>
            <a:xfrm>
              <a:off x="6646146" y="5126366"/>
              <a:ext cx="3140110" cy="461665"/>
            </a:xfrm>
            <a:prstGeom prst="rect">
              <a:avLst/>
            </a:prstGeom>
            <a:noFill/>
          </p:spPr>
          <p:txBody>
            <a:bodyPr wrap="square" rtlCol="0">
              <a:spAutoFit/>
            </a:bodyPr>
            <a:lstStyle/>
            <a:p>
              <a:r>
                <a:rPr lang="en-US" sz="2400" dirty="0"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Azure Functions</a:t>
              </a:r>
              <a:endParaRPr lang="en-GB" sz="2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6" name="Rounded Rectangle 25"/>
            <p:cNvSpPr/>
            <p:nvPr/>
          </p:nvSpPr>
          <p:spPr>
            <a:xfrm>
              <a:off x="7058467" y="3161912"/>
              <a:ext cx="1693147" cy="196445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7" name="TextBox 26"/>
            <p:cNvSpPr txBox="1"/>
            <p:nvPr/>
          </p:nvSpPr>
          <p:spPr>
            <a:xfrm>
              <a:off x="7483455" y="4508386"/>
              <a:ext cx="1305612" cy="461665"/>
            </a:xfrm>
            <a:prstGeom prst="rect">
              <a:avLst/>
            </a:prstGeom>
            <a:noFill/>
          </p:spPr>
          <p:txBody>
            <a:bodyPr wrap="square" rtlCol="0">
              <a:spAutoFit/>
            </a:bodyPr>
            <a:lstStyle/>
            <a:p>
              <a:r>
                <a:rPr lang="en-US" sz="24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Code</a:t>
              </a:r>
              <a:endParaRPr lang="en-GB"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28" name="Picture 27"/>
            <p:cNvPicPr>
              <a:picLocks noChangeAspect="1"/>
            </p:cNvPicPr>
            <p:nvPr/>
          </p:nvPicPr>
          <p:blipFill>
            <a:blip r:embed="rId4"/>
            <a:stretch>
              <a:fillRect/>
            </a:stretch>
          </p:blipFill>
          <p:spPr>
            <a:xfrm>
              <a:off x="7518591" y="3695344"/>
              <a:ext cx="923925" cy="799035"/>
            </a:xfrm>
            <a:prstGeom prst="rect">
              <a:avLst/>
            </a:prstGeom>
          </p:spPr>
        </p:pic>
      </p:grpSp>
      <p:pic>
        <p:nvPicPr>
          <p:cNvPr id="29" name="Content Placeholder 28"/>
          <p:cNvPicPr>
            <a:picLocks noGrp="1" noChangeAspect="1"/>
          </p:cNvPicPr>
          <p:nvPr>
            <p:ph idx="1"/>
          </p:nvPr>
        </p:nvPicPr>
        <p:blipFill>
          <a:blip r:embed="rId4"/>
          <a:stretch>
            <a:fillRect/>
          </a:stretch>
        </p:blipFill>
        <p:spPr>
          <a:xfrm>
            <a:off x="3922618" y="3769965"/>
            <a:ext cx="597217" cy="485880"/>
          </a:xfrm>
          <a:prstGeom prst="rect">
            <a:avLst/>
          </a:prstGeom>
        </p:spPr>
      </p:pic>
      <p:sp>
        <p:nvSpPr>
          <p:cNvPr id="5" name="TextBox 4"/>
          <p:cNvSpPr txBox="1"/>
          <p:nvPr/>
        </p:nvSpPr>
        <p:spPr>
          <a:xfrm>
            <a:off x="4605313" y="1429123"/>
            <a:ext cx="2509861" cy="1477328"/>
          </a:xfrm>
          <a:prstGeom prst="rect">
            <a:avLst/>
          </a:prstGeom>
          <a:noFill/>
        </p:spPr>
        <p:txBody>
          <a:bodyPr wrap="square" rtlCol="0">
            <a:spAutoFit/>
          </a:bodyPr>
          <a:lstStyle/>
          <a:p>
            <a:pPr algn="l"/>
            <a:r>
              <a:rPr lang="en-US" b="0" i="0" dirty="0" smtClean="0">
                <a:latin typeface="IBM Plex Sans" panose="020B0503050203000203" pitchFamily="34" charset="77"/>
                <a:ea typeface="Roboto" panose="02000000000000000000" pitchFamily="2" charset="0"/>
              </a:rPr>
              <a:t>1. Function URL</a:t>
            </a:r>
          </a:p>
          <a:p>
            <a:pPr algn="l"/>
            <a:r>
              <a:rPr lang="en-US" b="0" dirty="0" smtClean="0">
                <a:latin typeface="IBM Plex Sans" panose="020B0503050203000203" pitchFamily="34" charset="77"/>
                <a:ea typeface="Roboto" panose="02000000000000000000" pitchFamily="2" charset="0"/>
              </a:rPr>
              <a:t>2. Function Key</a:t>
            </a:r>
          </a:p>
          <a:p>
            <a:pPr algn="l"/>
            <a:r>
              <a:rPr lang="en-US" b="0" i="0" dirty="0" smtClean="0">
                <a:latin typeface="IBM Plex Sans" panose="020B0503050203000203" pitchFamily="34" charset="77"/>
                <a:ea typeface="Roboto" panose="02000000000000000000" pitchFamily="2" charset="0"/>
              </a:rPr>
              <a:t>3. Function Name</a:t>
            </a:r>
          </a:p>
          <a:p>
            <a:pPr algn="l"/>
            <a:r>
              <a:rPr lang="en-US" b="0" dirty="0" smtClean="0">
                <a:latin typeface="IBM Plex Sans" panose="020B0503050203000203" pitchFamily="34" charset="77"/>
                <a:ea typeface="Roboto" panose="02000000000000000000" pitchFamily="2" charset="0"/>
              </a:rPr>
              <a:t>4. Method</a:t>
            </a:r>
          </a:p>
          <a:p>
            <a:r>
              <a:rPr lang="en-US" b="0" i="0" dirty="0" smtClean="0">
                <a:latin typeface="IBM Plex Sans" panose="020B0503050203000203" pitchFamily="34" charset="77"/>
                <a:ea typeface="Roboto" panose="02000000000000000000" pitchFamily="2" charset="0"/>
              </a:rPr>
              <a:t>5</a:t>
            </a:r>
            <a:r>
              <a:rPr lang="en-US" b="0" dirty="0">
                <a:latin typeface="IBM Plex Sans" panose="020B0503050203000203" pitchFamily="34" charset="77"/>
                <a:ea typeface="Roboto" panose="02000000000000000000" pitchFamily="2" charset="0"/>
              </a:rPr>
              <a:t>. Massage </a:t>
            </a:r>
            <a:r>
              <a:rPr lang="en-US" b="0" i="0" dirty="0" smtClean="0">
                <a:latin typeface="IBM Plex Sans" panose="020B0503050203000203" pitchFamily="34" charset="77"/>
                <a:ea typeface="Roboto" panose="02000000000000000000" pitchFamily="2" charset="0"/>
              </a:rPr>
              <a:t>Body</a:t>
            </a:r>
            <a:endParaRPr lang="en-GB" b="0" i="0" dirty="0" err="1" smtClean="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32495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916828" y="-220345"/>
            <a:ext cx="8165353" cy="4351338"/>
          </a:xfrm>
        </p:spPr>
        <p:txBody>
          <a:bodyPr>
            <a:normAutofit/>
          </a:bodyPr>
          <a:lstStyle/>
          <a:p>
            <a:pPr marL="0" indent="0">
              <a:buNone/>
            </a:pPr>
            <a:r>
              <a:rPr lang="en-US" sz="4400" b="1" dirty="0" smtClean="0">
                <a:solidFill>
                  <a:schemeClr val="bg1"/>
                </a:solidFill>
                <a:latin typeface="Segoe UI" panose="020B0502040204020203" pitchFamily="34" charset="0"/>
                <a:cs typeface="Segoe UI" panose="020B0502040204020203" pitchFamily="34" charset="0"/>
              </a:rPr>
              <a:t> </a:t>
            </a:r>
            <a:endParaRPr lang="en-US" sz="4400" b="1" dirty="0">
              <a:solidFill>
                <a:schemeClr val="bg1"/>
              </a:solidFill>
              <a:latin typeface="Segoe UI" panose="020B0502040204020203" pitchFamily="34" charset="0"/>
              <a:cs typeface="Segoe UI" panose="020B0502040204020203" pitchFamily="34" charset="0"/>
            </a:endParaRPr>
          </a:p>
          <a:p>
            <a:pPr marL="0" indent="0">
              <a:buNone/>
            </a:pPr>
            <a:r>
              <a:rPr lang="en-US" sz="4400" b="1" dirty="0" smtClean="0">
                <a:solidFill>
                  <a:schemeClr val="bg1"/>
                </a:solidFill>
                <a:latin typeface="Segoe UI" panose="020B0502040204020203" pitchFamily="34" charset="0"/>
                <a:cs typeface="Segoe UI" panose="020B0502040204020203" pitchFamily="34" charset="0"/>
              </a:rPr>
              <a:t>                      </a:t>
            </a:r>
          </a:p>
          <a:p>
            <a:pPr marL="0" indent="0">
              <a:buNone/>
            </a:pPr>
            <a:endParaRPr lang="en-US" sz="4400" b="1" dirty="0">
              <a:solidFill>
                <a:schemeClr val="bg1"/>
              </a:solidFill>
              <a:latin typeface="Segoe UI" panose="020B0502040204020203" pitchFamily="34" charset="0"/>
              <a:cs typeface="Segoe UI" panose="020B0502040204020203" pitchFamily="34" charset="0"/>
            </a:endParaRPr>
          </a:p>
          <a:p>
            <a:pPr marL="0" indent="0" algn="ctr">
              <a:buNone/>
            </a:pPr>
            <a:r>
              <a:rPr lang="en-US" sz="4400" b="1"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44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3. Azure Logic Apps</a:t>
            </a:r>
          </a:p>
        </p:txBody>
      </p:sp>
      <p:sp>
        <p:nvSpPr>
          <p:cNvPr id="3" name="Slide Number Placeholder 2"/>
          <p:cNvSpPr>
            <a:spLocks noGrp="1"/>
          </p:cNvSpPr>
          <p:nvPr>
            <p:ph type="sldNum" sz="quarter" idx="4294967295"/>
          </p:nvPr>
        </p:nvSpPr>
        <p:spPr/>
        <p:txBody>
          <a:bodyPr/>
          <a:lstStyle/>
          <a:p>
            <a:fld id="{D68E97F3-BDBB-4E50-A2C0-AEF02F4190EF}" type="slidenum">
              <a:rPr lang="en-GB" smtClean="0"/>
              <a:t>11</a:t>
            </a:fld>
            <a:endParaRPr lang="en-GB"/>
          </a:p>
        </p:txBody>
      </p:sp>
      <p:pic>
        <p:nvPicPr>
          <p:cNvPr id="7" name="Picture 6"/>
          <p:cNvPicPr>
            <a:picLocks noChangeAspect="1"/>
          </p:cNvPicPr>
          <p:nvPr/>
        </p:nvPicPr>
        <p:blipFill>
          <a:blip r:embed="rId3"/>
          <a:stretch>
            <a:fillRect/>
          </a:stretch>
        </p:blipFill>
        <p:spPr>
          <a:xfrm>
            <a:off x="3488814" y="1645920"/>
            <a:ext cx="1221275" cy="1138079"/>
          </a:xfrm>
          <a:prstGeom prst="rect">
            <a:avLst/>
          </a:prstGeom>
        </p:spPr>
      </p:pic>
    </p:spTree>
    <p:extLst>
      <p:ext uri="{BB962C8B-B14F-4D97-AF65-F5344CB8AC3E}">
        <p14:creationId xmlns:p14="http://schemas.microsoft.com/office/powerpoint/2010/main" val="32891786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29067" y="1224489"/>
            <a:ext cx="10515600" cy="4351338"/>
          </a:xfrm>
          <a:ln>
            <a:noFill/>
          </a:ln>
        </p:spPr>
        <p:txBody>
          <a:bodyPr>
            <a:normAutofit fontScale="32500" lnSpcReduction="20000"/>
          </a:bodyPr>
          <a:lstStyle/>
          <a:p>
            <a:pPr marL="0" indent="0">
              <a:buNone/>
            </a:pPr>
            <a:r>
              <a:rPr lang="en-US" sz="8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 cloud-based integration service for creating and running automated workflows that integrate your apps, data, services, and </a:t>
            </a:r>
            <a:r>
              <a:rPr lang="en-US" sz="86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systems.</a:t>
            </a:r>
          </a:p>
          <a:p>
            <a:pPr marL="0" indent="0">
              <a:buNone/>
            </a:pPr>
            <a:endParaRPr lang="en-US" sz="8600" i="1" dirty="0" smtClean="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endParaRPr>
          </a:p>
          <a:p>
            <a:pPr marL="0" indent="0">
              <a:buNone/>
            </a:pPr>
            <a:endParaRPr lang="en-US" i="1"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hlinkClick r:id="rId2"/>
            </a:endParaRPr>
          </a:p>
          <a:p>
            <a:pPr marL="0" indent="0">
              <a:buNone/>
            </a:pPr>
            <a:endParaRPr lang="en-US" i="1" dirty="0" smtClean="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hlinkClick r:id="rId2"/>
            </a:endParaRPr>
          </a:p>
          <a:p>
            <a:pPr marL="0" indent="0">
              <a:buNone/>
            </a:pPr>
            <a:endParaRPr lang="en-US" i="1"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hlinkClick r:id="rId2"/>
            </a:endParaRPr>
          </a:p>
          <a:p>
            <a:pPr marL="0" indent="0">
              <a:buNone/>
            </a:pPr>
            <a:endParaRPr lang="en-US" i="1" dirty="0" smtClean="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hlinkClick r:id="rId2"/>
            </a:endParaRPr>
          </a:p>
          <a:p>
            <a:pPr marL="0" indent="0">
              <a:buNone/>
            </a:pPr>
            <a:endParaRPr lang="en-US" i="1"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hlinkClick r:id="rId2"/>
            </a:endParaRPr>
          </a:p>
          <a:p>
            <a:pPr marL="0" indent="0">
              <a:buNone/>
            </a:pPr>
            <a:r>
              <a:rPr lang="en-GB" sz="5900" dirty="0" smtClean="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rPr>
              <a:t>Overview </a:t>
            </a:r>
            <a:r>
              <a:rPr lang="en-GB" sz="5900" dirty="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rPr>
              <a:t>for Azure Logic Apps - Azure Logic Apps | Microsoft Docs</a:t>
            </a:r>
            <a:r>
              <a:rPr lang="en-US" sz="5900" dirty="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p>
          <a:p>
            <a:pPr marL="0" lvl="0" indent="0">
              <a:buNone/>
            </a:pPr>
            <a:endParaRPr lang="en-US" i="1"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69047" y="98607"/>
            <a:ext cx="11632453" cy="1325563"/>
          </a:xfrm>
          <a:noFill/>
        </p:spPr>
        <p:txBody>
          <a:bodyPr>
            <a:normAutofit/>
          </a:bodyPr>
          <a:lstStyle/>
          <a:p>
            <a:pPr algn="ctr"/>
            <a:r>
              <a:rPr lang="en-US"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What is Azure Logic Apps?</a:t>
            </a:r>
            <a:endParaRPr lang="en-GB"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4294967295"/>
          </p:nvPr>
        </p:nvSpPr>
        <p:spPr/>
        <p:txBody>
          <a:bodyPr/>
          <a:lstStyle/>
          <a:p>
            <a:fld id="{D68E97F3-BDBB-4E50-A2C0-AEF02F4190EF}" type="slidenum">
              <a:rPr lang="en-GB" smtClean="0"/>
              <a:t>12</a:t>
            </a:fld>
            <a:endParaRPr lang="en-GB"/>
          </a:p>
        </p:txBody>
      </p:sp>
      <p:pic>
        <p:nvPicPr>
          <p:cNvPr id="7" name="Picture 6"/>
          <p:cNvPicPr>
            <a:picLocks noChangeAspect="1"/>
          </p:cNvPicPr>
          <p:nvPr/>
        </p:nvPicPr>
        <p:blipFill>
          <a:blip r:embed="rId3"/>
          <a:stretch>
            <a:fillRect/>
          </a:stretch>
        </p:blipFill>
        <p:spPr>
          <a:xfrm>
            <a:off x="1838322" y="3250121"/>
            <a:ext cx="1221275" cy="1236154"/>
          </a:xfrm>
          <a:prstGeom prst="rect">
            <a:avLst/>
          </a:prstGeom>
        </p:spPr>
      </p:pic>
      <p:pic>
        <p:nvPicPr>
          <p:cNvPr id="11" name="Picture 10"/>
          <p:cNvPicPr>
            <a:picLocks noChangeAspect="1"/>
          </p:cNvPicPr>
          <p:nvPr/>
        </p:nvPicPr>
        <p:blipFill>
          <a:blip r:embed="rId3"/>
          <a:stretch>
            <a:fillRect/>
          </a:stretch>
        </p:blipFill>
        <p:spPr>
          <a:xfrm>
            <a:off x="11305032" y="6176963"/>
            <a:ext cx="838200" cy="660504"/>
          </a:xfrm>
          <a:prstGeom prst="rect">
            <a:avLst/>
          </a:prstGeom>
        </p:spPr>
      </p:pic>
    </p:spTree>
    <p:extLst>
      <p:ext uri="{BB962C8B-B14F-4D97-AF65-F5344CB8AC3E}">
        <p14:creationId xmlns:p14="http://schemas.microsoft.com/office/powerpoint/2010/main" val="146614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anim calcmode="lin" valueType="num">
                                      <p:cBhvr additive="base">
                                        <p:cTn id="1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767" y="148365"/>
            <a:ext cx="11192398" cy="1325563"/>
          </a:xfrm>
          <a:noFill/>
        </p:spPr>
        <p:txBody>
          <a:bodyPr>
            <a:normAutofit/>
          </a:bodyPr>
          <a:lstStyle/>
          <a:p>
            <a:pPr algn="ctr"/>
            <a:r>
              <a:rPr lang="en-US" sz="4400" b="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How Azure Logic Apps integrate with ADF?</a:t>
            </a:r>
            <a:endParaRPr lang="en-GB" sz="44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6" name="Slide Number Placeholder 5"/>
          <p:cNvSpPr>
            <a:spLocks noGrp="1"/>
          </p:cNvSpPr>
          <p:nvPr>
            <p:ph type="sldNum" sz="quarter" idx="4294967295"/>
          </p:nvPr>
        </p:nvSpPr>
        <p:spPr/>
        <p:txBody>
          <a:bodyPr/>
          <a:lstStyle/>
          <a:p>
            <a:fld id="{D68E97F3-BDBB-4E50-A2C0-AEF02F4190EF}" type="slidenum">
              <a:rPr lang="en-GB" smtClean="0"/>
              <a:t>13</a:t>
            </a:fld>
            <a:endParaRPr lang="en-GB"/>
          </a:p>
        </p:txBody>
      </p:sp>
      <p:sp>
        <p:nvSpPr>
          <p:cNvPr id="7" name="Title 1">
            <a:extLst>
              <a:ext uri="{FF2B5EF4-FFF2-40B4-BE49-F238E27FC236}">
                <a16:creationId xmlns:a16="http://schemas.microsoft.com/office/drawing/2014/main" id="{4C419037-BD03-4AF0-9212-2637303FFAC4}"/>
              </a:ext>
            </a:extLst>
          </p:cNvPr>
          <p:cNvSpPr txBox="1">
            <a:spLocks/>
          </p:cNvSpPr>
          <p:nvPr/>
        </p:nvSpPr>
        <p:spPr>
          <a:xfrm>
            <a:off x="838200" y="704941"/>
            <a:ext cx="10515600" cy="5931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10" name="Content Placeholder 2">
            <a:extLst>
              <a:ext uri="{FF2B5EF4-FFF2-40B4-BE49-F238E27FC236}">
                <a16:creationId xmlns:a16="http://schemas.microsoft.com/office/drawing/2014/main" id="{4D4032C1-CA0F-4255-932B-F4236B63D5D6}"/>
              </a:ext>
            </a:extLst>
          </p:cNvPr>
          <p:cNvSpPr txBox="1">
            <a:spLocks/>
          </p:cNvSpPr>
          <p:nvPr/>
        </p:nvSpPr>
        <p:spPr>
          <a:xfrm>
            <a:off x="838200" y="146357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mtClean="0"/>
          </a:p>
          <a:p>
            <a:pPr marL="0" indent="0">
              <a:buFont typeface="Arial" panose="020B0604020202020204" pitchFamily="34" charset="0"/>
              <a:buNone/>
            </a:pPr>
            <a:endParaRPr lang="en-US" smtClean="0"/>
          </a:p>
          <a:p>
            <a:pPr marL="0" indent="0">
              <a:buFont typeface="Arial" panose="020B0604020202020204" pitchFamily="34" charset="0"/>
              <a:buNone/>
            </a:pPr>
            <a:r>
              <a:rPr lang="en-US" sz="5400" smtClean="0"/>
              <a:t>                   </a:t>
            </a:r>
            <a:endParaRPr lang="en-US" sz="5400" dirty="0"/>
          </a:p>
        </p:txBody>
      </p:sp>
      <p:grpSp>
        <p:nvGrpSpPr>
          <p:cNvPr id="4" name="Group 3"/>
          <p:cNvGrpSpPr/>
          <p:nvPr/>
        </p:nvGrpSpPr>
        <p:grpSpPr>
          <a:xfrm>
            <a:off x="788044" y="1717124"/>
            <a:ext cx="5345723" cy="3310744"/>
            <a:chOff x="1088362" y="2263924"/>
            <a:chExt cx="5345723" cy="3310744"/>
          </a:xfrm>
        </p:grpSpPr>
        <p:grpSp>
          <p:nvGrpSpPr>
            <p:cNvPr id="3" name="Group 2"/>
            <p:cNvGrpSpPr/>
            <p:nvPr/>
          </p:nvGrpSpPr>
          <p:grpSpPr>
            <a:xfrm>
              <a:off x="2197379" y="3398811"/>
              <a:ext cx="2367784" cy="1640881"/>
              <a:chOff x="1428161" y="3386705"/>
              <a:chExt cx="2367784" cy="1640881"/>
            </a:xfrm>
          </p:grpSpPr>
          <p:sp>
            <p:nvSpPr>
              <p:cNvPr id="11" name="Rounded Rectangle 10"/>
              <p:cNvSpPr/>
              <p:nvPr/>
            </p:nvSpPr>
            <p:spPr>
              <a:xfrm>
                <a:off x="1428161" y="3386705"/>
                <a:ext cx="2367784" cy="1640881"/>
              </a:xfrm>
              <a:prstGeom prst="roundRect">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2" name="Rounded Rectangle 11"/>
              <p:cNvSpPr/>
              <p:nvPr/>
            </p:nvSpPr>
            <p:spPr>
              <a:xfrm>
                <a:off x="1638971" y="3622514"/>
                <a:ext cx="1992210" cy="118408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240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13" name="Picture 12"/>
              <p:cNvPicPr>
                <a:picLocks noChangeAspect="1"/>
              </p:cNvPicPr>
              <p:nvPr/>
            </p:nvPicPr>
            <p:blipFill>
              <a:blip r:embed="rId3"/>
              <a:stretch>
                <a:fillRect/>
              </a:stretch>
            </p:blipFill>
            <p:spPr>
              <a:xfrm>
                <a:off x="1926554" y="3740524"/>
                <a:ext cx="1417043" cy="619024"/>
              </a:xfrm>
              <a:prstGeom prst="rect">
                <a:avLst/>
              </a:prstGeom>
            </p:spPr>
          </p:pic>
          <p:pic>
            <p:nvPicPr>
              <p:cNvPr id="15" name="Picture 14"/>
              <p:cNvPicPr>
                <a:picLocks noChangeAspect="1"/>
              </p:cNvPicPr>
              <p:nvPr/>
            </p:nvPicPr>
            <p:blipFill>
              <a:blip r:embed="rId3"/>
              <a:stretch>
                <a:fillRect/>
              </a:stretch>
            </p:blipFill>
            <p:spPr>
              <a:xfrm>
                <a:off x="2325157" y="4389116"/>
                <a:ext cx="619835" cy="259787"/>
              </a:xfrm>
              <a:prstGeom prst="rect">
                <a:avLst/>
              </a:prstGeom>
            </p:spPr>
          </p:pic>
          <p:pic>
            <p:nvPicPr>
              <p:cNvPr id="16" name="Picture 15"/>
              <p:cNvPicPr>
                <a:picLocks noChangeAspect="1"/>
              </p:cNvPicPr>
              <p:nvPr/>
            </p:nvPicPr>
            <p:blipFill>
              <a:blip r:embed="rId3"/>
              <a:stretch>
                <a:fillRect/>
              </a:stretch>
            </p:blipFill>
            <p:spPr>
              <a:xfrm>
                <a:off x="2693423" y="4379182"/>
                <a:ext cx="619835" cy="259787"/>
              </a:xfrm>
              <a:prstGeom prst="rect">
                <a:avLst/>
              </a:prstGeom>
            </p:spPr>
          </p:pic>
        </p:grpSp>
        <p:pic>
          <p:nvPicPr>
            <p:cNvPr id="17" name="Picture 16"/>
            <p:cNvPicPr>
              <a:picLocks noChangeAspect="1"/>
            </p:cNvPicPr>
            <p:nvPr/>
          </p:nvPicPr>
          <p:blipFill>
            <a:blip r:embed="rId4"/>
            <a:stretch>
              <a:fillRect/>
            </a:stretch>
          </p:blipFill>
          <p:spPr>
            <a:xfrm>
              <a:off x="2840023" y="2263924"/>
              <a:ext cx="1272792" cy="1105319"/>
            </a:xfrm>
            <a:prstGeom prst="rect">
              <a:avLst/>
            </a:prstGeom>
          </p:spPr>
        </p:pic>
        <p:sp>
          <p:nvSpPr>
            <p:cNvPr id="19" name="TextBox 18"/>
            <p:cNvSpPr txBox="1"/>
            <p:nvPr/>
          </p:nvSpPr>
          <p:spPr>
            <a:xfrm>
              <a:off x="1088362" y="5113003"/>
              <a:ext cx="5345723" cy="461665"/>
            </a:xfrm>
            <a:prstGeom prst="rect">
              <a:avLst/>
            </a:prstGeom>
            <a:noFill/>
          </p:spPr>
          <p:txBody>
            <a:bodyPr wrap="square" rtlCol="0">
              <a:spAutoFit/>
            </a:bodyPr>
            <a:lstStyle/>
            <a:p>
              <a:r>
                <a:rPr lang="en-US" sz="2400" dirty="0" smtClean="0">
                  <a:solidFill>
                    <a:schemeClr val="bg2"/>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Azure Data Factory Pipelines</a:t>
              </a:r>
              <a:endParaRPr lang="en-GB" sz="2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cxnSp>
        <p:nvCxnSpPr>
          <p:cNvPr id="21" name="Straight Arrow Connector 20"/>
          <p:cNvCxnSpPr/>
          <p:nvPr/>
        </p:nvCxnSpPr>
        <p:spPr>
          <a:xfrm flipV="1">
            <a:off x="4774636" y="3456236"/>
            <a:ext cx="1759409" cy="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sp>
        <p:nvSpPr>
          <p:cNvPr id="22" name="Oval 21"/>
          <p:cNvSpPr/>
          <p:nvPr/>
        </p:nvSpPr>
        <p:spPr>
          <a:xfrm>
            <a:off x="5423785" y="2968270"/>
            <a:ext cx="461109" cy="332623"/>
          </a:xfrm>
          <a:prstGeom prst="ellipse">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a:t>
            </a:r>
            <a:endParaRPr lang="en-GB" b="1" dirty="0"/>
          </a:p>
        </p:txBody>
      </p:sp>
      <p:cxnSp>
        <p:nvCxnSpPr>
          <p:cNvPr id="23" name="Straight Arrow Connector 22"/>
          <p:cNvCxnSpPr/>
          <p:nvPr/>
        </p:nvCxnSpPr>
        <p:spPr>
          <a:xfrm flipH="1">
            <a:off x="4774636" y="3808280"/>
            <a:ext cx="1810353" cy="791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sp>
        <p:nvSpPr>
          <p:cNvPr id="24" name="Oval 23"/>
          <p:cNvSpPr/>
          <p:nvPr/>
        </p:nvSpPr>
        <p:spPr>
          <a:xfrm>
            <a:off x="5452613" y="3925466"/>
            <a:ext cx="461109" cy="332623"/>
          </a:xfrm>
          <a:prstGeom prst="ellipse">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a:t>
            </a:r>
            <a:endParaRPr lang="en-GB" b="1" dirty="0"/>
          </a:p>
        </p:txBody>
      </p:sp>
      <p:graphicFrame>
        <p:nvGraphicFramePr>
          <p:cNvPr id="30" name="Object 29"/>
          <p:cNvGraphicFramePr>
            <a:graphicFrameLocks noChangeAspect="1"/>
          </p:cNvGraphicFramePr>
          <p:nvPr>
            <p:extLst>
              <p:ext uri="{D42A27DB-BD31-4B8C-83A1-F6EECF244321}">
                <p14:modId xmlns:p14="http://schemas.microsoft.com/office/powerpoint/2010/main" val="4081212027"/>
              </p:ext>
            </p:extLst>
          </p:nvPr>
        </p:nvGraphicFramePr>
        <p:xfrm>
          <a:off x="3862653" y="3574212"/>
          <a:ext cx="506413" cy="234068"/>
        </p:xfrm>
        <a:graphic>
          <a:graphicData uri="http://schemas.openxmlformats.org/presentationml/2006/ole">
            <mc:AlternateContent xmlns:mc="http://schemas.openxmlformats.org/markup-compatibility/2006">
              <mc:Choice xmlns:v="urn:schemas-microsoft-com:vml" Requires="v">
                <p:oleObj spid="_x0000_s1063" name="Bitmap Image" r:id="rId5" imgW="506880" imgH="221040" progId="Paint.Picture">
                  <p:embed/>
                </p:oleObj>
              </mc:Choice>
              <mc:Fallback>
                <p:oleObj name="Bitmap Image" r:id="rId5" imgW="506880" imgH="221040" progId="Paint.Picture">
                  <p:embed/>
                  <p:pic>
                    <p:nvPicPr>
                      <p:cNvPr id="30" name="Object 29"/>
                      <p:cNvPicPr/>
                      <p:nvPr/>
                    </p:nvPicPr>
                    <p:blipFill>
                      <a:blip r:embed="rId6"/>
                      <a:stretch>
                        <a:fillRect/>
                      </a:stretch>
                    </p:blipFill>
                    <p:spPr>
                      <a:xfrm>
                        <a:off x="3862653" y="3574212"/>
                        <a:ext cx="506413" cy="234068"/>
                      </a:xfrm>
                      <a:prstGeom prst="rect">
                        <a:avLst/>
                      </a:prstGeom>
                      <a:solidFill>
                        <a:schemeClr val="tx2"/>
                      </a:solidFill>
                      <a:ln>
                        <a:solidFill>
                          <a:schemeClr val="accent1"/>
                        </a:solidFill>
                      </a:ln>
                    </p:spPr>
                  </p:pic>
                </p:oleObj>
              </mc:Fallback>
            </mc:AlternateContent>
          </a:graphicData>
        </a:graphic>
      </p:graphicFrame>
      <p:grpSp>
        <p:nvGrpSpPr>
          <p:cNvPr id="9" name="Group 8"/>
          <p:cNvGrpSpPr/>
          <p:nvPr/>
        </p:nvGrpSpPr>
        <p:grpSpPr>
          <a:xfrm>
            <a:off x="6800982" y="1717124"/>
            <a:ext cx="3189379" cy="3318378"/>
            <a:chOff x="6575185" y="2247646"/>
            <a:chExt cx="3189379" cy="3318378"/>
          </a:xfrm>
        </p:grpSpPr>
        <p:grpSp>
          <p:nvGrpSpPr>
            <p:cNvPr id="8" name="Group 7"/>
            <p:cNvGrpSpPr/>
            <p:nvPr/>
          </p:nvGrpSpPr>
          <p:grpSpPr>
            <a:xfrm>
              <a:off x="6575185" y="2247646"/>
              <a:ext cx="3189379" cy="3318378"/>
              <a:chOff x="6606627" y="2198952"/>
              <a:chExt cx="3189379" cy="3318378"/>
            </a:xfrm>
          </p:grpSpPr>
          <p:grpSp>
            <p:nvGrpSpPr>
              <p:cNvPr id="25" name="Group 24"/>
              <p:cNvGrpSpPr/>
              <p:nvPr/>
            </p:nvGrpSpPr>
            <p:grpSpPr>
              <a:xfrm>
                <a:off x="6606627" y="3091211"/>
                <a:ext cx="3189379" cy="2426119"/>
                <a:chOff x="6646146" y="3161912"/>
                <a:chExt cx="3140110" cy="2426119"/>
              </a:xfrm>
            </p:grpSpPr>
            <p:sp>
              <p:nvSpPr>
                <p:cNvPr id="20" name="TextBox 19"/>
                <p:cNvSpPr txBox="1"/>
                <p:nvPr/>
              </p:nvSpPr>
              <p:spPr>
                <a:xfrm>
                  <a:off x="6646146" y="5126366"/>
                  <a:ext cx="3140110" cy="461665"/>
                </a:xfrm>
                <a:prstGeom prst="rect">
                  <a:avLst/>
                </a:prstGeom>
                <a:noFill/>
              </p:spPr>
              <p:txBody>
                <a:bodyPr wrap="square" rtlCol="0">
                  <a:spAutoFit/>
                </a:bodyPr>
                <a:lstStyle/>
                <a:p>
                  <a:r>
                    <a:rPr lang="en-US" sz="2400" dirty="0"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Azure Logic Apps</a:t>
                  </a:r>
                  <a:endParaRPr lang="en-GB" sz="2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6" name="Rounded Rectangle 25"/>
                <p:cNvSpPr/>
                <p:nvPr/>
              </p:nvSpPr>
              <p:spPr>
                <a:xfrm>
                  <a:off x="7058467" y="3161912"/>
                  <a:ext cx="1693147" cy="196445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pic>
            <p:nvPicPr>
              <p:cNvPr id="31" name="Picture 30"/>
              <p:cNvPicPr>
                <a:picLocks noChangeAspect="1"/>
              </p:cNvPicPr>
              <p:nvPr/>
            </p:nvPicPr>
            <p:blipFill>
              <a:blip r:embed="rId7"/>
              <a:stretch>
                <a:fillRect/>
              </a:stretch>
            </p:blipFill>
            <p:spPr>
              <a:xfrm>
                <a:off x="7141298" y="2198952"/>
                <a:ext cx="1221275" cy="711555"/>
              </a:xfrm>
              <a:prstGeom prst="rect">
                <a:avLst/>
              </a:prstGeom>
            </p:spPr>
          </p:pic>
        </p:grpSp>
        <p:pic>
          <p:nvPicPr>
            <p:cNvPr id="32" name="Picture 31"/>
            <p:cNvPicPr>
              <a:picLocks noChangeAspect="1"/>
            </p:cNvPicPr>
            <p:nvPr/>
          </p:nvPicPr>
          <p:blipFill>
            <a:blip r:embed="rId7"/>
            <a:stretch>
              <a:fillRect/>
            </a:stretch>
          </p:blipFill>
          <p:spPr>
            <a:xfrm>
              <a:off x="7306533" y="3740523"/>
              <a:ext cx="1221275" cy="711555"/>
            </a:xfrm>
            <a:prstGeom prst="rect">
              <a:avLst/>
            </a:prstGeom>
          </p:spPr>
        </p:pic>
      </p:grpSp>
    </p:spTree>
    <p:extLst>
      <p:ext uri="{BB962C8B-B14F-4D97-AF65-F5344CB8AC3E}">
        <p14:creationId xmlns:p14="http://schemas.microsoft.com/office/powerpoint/2010/main" val="66716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608343" y="312457"/>
            <a:ext cx="8165353" cy="4351338"/>
          </a:xfrm>
        </p:spPr>
        <p:txBody>
          <a:bodyPr>
            <a:normAutofit/>
          </a:bodyPr>
          <a:lstStyle/>
          <a:p>
            <a:pPr marL="0" indent="0">
              <a:buNone/>
            </a:pPr>
            <a:r>
              <a:rPr lang="en-US" sz="44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endParaRPr lang="en-US" sz="4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marL="0" indent="0">
              <a:buNone/>
            </a:pPr>
            <a:r>
              <a:rPr lang="en-US" sz="44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p>
          <a:p>
            <a:pPr marL="0" indent="0">
              <a:buNone/>
            </a:pPr>
            <a:r>
              <a:rPr lang="en-US" sz="4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44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p>
          <a:p>
            <a:pPr marL="0" indent="0">
              <a:buNone/>
            </a:pPr>
            <a:r>
              <a:rPr lang="en-US" sz="4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44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44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4</a:t>
            </a:r>
            <a:r>
              <a:rPr lang="en-US" sz="44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r>
              <a:rPr lang="en-US" sz="44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Demo</a:t>
            </a:r>
          </a:p>
        </p:txBody>
      </p:sp>
      <p:sp>
        <p:nvSpPr>
          <p:cNvPr id="3" name="Slide Number Placeholder 2"/>
          <p:cNvSpPr>
            <a:spLocks noGrp="1"/>
          </p:cNvSpPr>
          <p:nvPr>
            <p:ph type="sldNum" sz="quarter" idx="4294967295"/>
          </p:nvPr>
        </p:nvSpPr>
        <p:spPr/>
        <p:txBody>
          <a:bodyPr/>
          <a:lstStyle/>
          <a:p>
            <a:fld id="{D68E97F3-BDBB-4E50-A2C0-AEF02F4190EF}" type="slidenum">
              <a:rPr lang="en-GB" smtClean="0"/>
              <a:t>14</a:t>
            </a:fld>
            <a:endParaRPr lang="en-GB"/>
          </a:p>
        </p:txBody>
      </p:sp>
      <p:pic>
        <p:nvPicPr>
          <p:cNvPr id="12" name="Picture 11"/>
          <p:cNvPicPr>
            <a:picLocks noChangeAspect="1"/>
          </p:cNvPicPr>
          <p:nvPr/>
        </p:nvPicPr>
        <p:blipFill>
          <a:blip r:embed="rId2"/>
          <a:stretch>
            <a:fillRect/>
          </a:stretch>
        </p:blipFill>
        <p:spPr>
          <a:xfrm>
            <a:off x="5795847" y="2488126"/>
            <a:ext cx="1119303" cy="813384"/>
          </a:xfrm>
          <a:prstGeom prst="rect">
            <a:avLst/>
          </a:prstGeom>
        </p:spPr>
      </p:pic>
      <p:sp>
        <p:nvSpPr>
          <p:cNvPr id="13" name="TextBox 12"/>
          <p:cNvSpPr txBox="1"/>
          <p:nvPr/>
        </p:nvSpPr>
        <p:spPr>
          <a:xfrm>
            <a:off x="5000130" y="2413831"/>
            <a:ext cx="465192" cy="769441"/>
          </a:xfrm>
          <a:prstGeom prst="rect">
            <a:avLst/>
          </a:prstGeom>
          <a:noFill/>
          <a:ln>
            <a:noFill/>
          </a:ln>
        </p:spPr>
        <p:txBody>
          <a:bodyPr wrap="none" rtlCol="0">
            <a:spAutoFit/>
          </a:bodyPr>
          <a:lstStyle/>
          <a:p>
            <a:r>
              <a:rPr lang="en-US" sz="4400" b="1" dirty="0" smtClean="0">
                <a:solidFill>
                  <a:schemeClr val="accent1"/>
                </a:solidFill>
              </a:rPr>
              <a:t>+</a:t>
            </a:r>
            <a:endParaRPr lang="en-GB" sz="4400" b="1" dirty="0">
              <a:solidFill>
                <a:schemeClr val="accent1"/>
              </a:solidFill>
            </a:endParaRPr>
          </a:p>
        </p:txBody>
      </p:sp>
      <p:pic>
        <p:nvPicPr>
          <p:cNvPr id="15" name="Picture 14"/>
          <p:cNvPicPr>
            <a:picLocks noChangeAspect="1"/>
          </p:cNvPicPr>
          <p:nvPr/>
        </p:nvPicPr>
        <p:blipFill>
          <a:blip r:embed="rId3"/>
          <a:stretch>
            <a:fillRect/>
          </a:stretch>
        </p:blipFill>
        <p:spPr>
          <a:xfrm>
            <a:off x="3427510" y="2343944"/>
            <a:ext cx="1146053" cy="865289"/>
          </a:xfrm>
          <a:prstGeom prst="rect">
            <a:avLst/>
          </a:prstGeom>
        </p:spPr>
      </p:pic>
      <p:sp>
        <p:nvSpPr>
          <p:cNvPr id="17" name="TextBox 16"/>
          <p:cNvSpPr txBox="1"/>
          <p:nvPr/>
        </p:nvSpPr>
        <p:spPr>
          <a:xfrm>
            <a:off x="2529429" y="2343944"/>
            <a:ext cx="465192" cy="769441"/>
          </a:xfrm>
          <a:prstGeom prst="rect">
            <a:avLst/>
          </a:prstGeom>
          <a:noFill/>
          <a:ln>
            <a:noFill/>
          </a:ln>
        </p:spPr>
        <p:txBody>
          <a:bodyPr wrap="none" rtlCol="0">
            <a:spAutoFit/>
          </a:bodyPr>
          <a:lstStyle/>
          <a:p>
            <a:r>
              <a:rPr lang="en-US" sz="4400" b="1" dirty="0" smtClean="0">
                <a:solidFill>
                  <a:schemeClr val="accent1"/>
                </a:solidFill>
              </a:rPr>
              <a:t>+</a:t>
            </a:r>
            <a:endParaRPr lang="en-GB" sz="4400" b="1" dirty="0">
              <a:solidFill>
                <a:schemeClr val="accent1"/>
              </a:solidFill>
            </a:endParaRPr>
          </a:p>
        </p:txBody>
      </p:sp>
      <p:pic>
        <p:nvPicPr>
          <p:cNvPr id="5" name="Picture 4"/>
          <p:cNvPicPr>
            <a:picLocks noChangeAspect="1"/>
          </p:cNvPicPr>
          <p:nvPr/>
        </p:nvPicPr>
        <p:blipFill>
          <a:blip r:embed="rId4"/>
          <a:stretch>
            <a:fillRect/>
          </a:stretch>
        </p:blipFill>
        <p:spPr>
          <a:xfrm>
            <a:off x="1125837" y="2248096"/>
            <a:ext cx="861065" cy="771525"/>
          </a:xfrm>
          <a:prstGeom prst="rect">
            <a:avLst/>
          </a:prstGeom>
        </p:spPr>
      </p:pic>
    </p:spTree>
    <p:extLst>
      <p:ext uri="{BB962C8B-B14F-4D97-AF65-F5344CB8AC3E}">
        <p14:creationId xmlns:p14="http://schemas.microsoft.com/office/powerpoint/2010/main" val="7388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7632" y="1442720"/>
            <a:ext cx="10515600" cy="4351338"/>
          </a:xfrm>
        </p:spPr>
        <p:txBody>
          <a:bodyPr>
            <a:normAutofit fontScale="70000" lnSpcReduction="20000"/>
          </a:bodyPr>
          <a:lstStyle/>
          <a:p>
            <a:pPr marL="514350" indent="-514350">
              <a:buAutoNum type="arabicPeriod"/>
            </a:pP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Existing on-premise system, have following features </a:t>
            </a:r>
          </a:p>
          <a:p>
            <a:pPr lvl="2">
              <a:buFont typeface="Wingdings" panose="05000000000000000000" pitchFamily="2" charset="2"/>
              <a:buChar char="Ø"/>
            </a:pP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Data </a:t>
            </a: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Movement </a:t>
            </a: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and Data transformation</a:t>
            </a:r>
          </a:p>
          <a:p>
            <a:pPr lvl="2">
              <a:buFont typeface="Wingdings" panose="05000000000000000000" pitchFamily="2" charset="2"/>
              <a:buChar char="Ø"/>
            </a:pP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Image resizing</a:t>
            </a:r>
          </a:p>
          <a:p>
            <a:pPr lvl="2">
              <a:buFont typeface="Wingdings" panose="05000000000000000000" pitchFamily="2" charset="2"/>
              <a:buChar char="Ø"/>
            </a:pP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Manifest file creation with </a:t>
            </a: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Etag, Record Count and File name</a:t>
            </a:r>
          </a:p>
          <a:p>
            <a:pPr lvl="2">
              <a:buFont typeface="Wingdings" panose="05000000000000000000" pitchFamily="2" charset="2"/>
              <a:buChar char="Ø"/>
            </a:pP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Customized Email Functionality </a:t>
            </a:r>
          </a:p>
          <a:p>
            <a:pPr marL="514350" indent="-514350">
              <a:buAutoNum type="arabicPeriod"/>
            </a:pP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New Data Integration system on Azure Cloud</a:t>
            </a:r>
          </a:p>
          <a:p>
            <a:pPr lvl="2">
              <a:buFont typeface="Wingdings" panose="05000000000000000000" pitchFamily="2" charset="2"/>
              <a:buChar char="Ø"/>
            </a:pP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Data Movement and Data </a:t>
            </a: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transformation(Azure </a:t>
            </a: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Data Factory</a:t>
            </a: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a:t>
            </a:r>
          </a:p>
          <a:p>
            <a:pPr lvl="2">
              <a:buFont typeface="Wingdings" panose="05000000000000000000" pitchFamily="2" charset="2"/>
              <a:buChar char="Ø"/>
            </a:pP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Image resizing (Azure </a:t>
            </a: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Function</a:t>
            </a: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t>
            </a:r>
            <a:endPar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lvl="2">
              <a:buFont typeface="Wingdings" panose="05000000000000000000" pitchFamily="2" charset="2"/>
              <a:buChar char="Ø"/>
            </a:pP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Manifest file creation with Etag, Record Count and File </a:t>
            </a: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name(Azure Function)</a:t>
            </a:r>
          </a:p>
          <a:p>
            <a:pPr lvl="2">
              <a:buFont typeface="Wingdings" panose="05000000000000000000" pitchFamily="2" charset="2"/>
              <a:buChar char="Ø"/>
            </a:pP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Customized Email Functionality </a:t>
            </a: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Logic Apps)</a:t>
            </a:r>
          </a:p>
          <a:p>
            <a:pPr lvl="2"/>
            <a:endParaRPr lang="en-US" sz="2400" dirty="0"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marL="914400" lvl="2" indent="0">
              <a:buNone/>
            </a:pPr>
            <a:endParaRPr lang="en-US" sz="2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marL="914400" lvl="2" indent="0">
              <a:buNone/>
            </a:pPr>
            <a:endParaRPr lang="en-US" sz="2400" dirty="0"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69047" y="492942"/>
            <a:ext cx="11529583" cy="747213"/>
          </a:xfrm>
          <a:noFill/>
        </p:spPr>
        <p:txBody>
          <a:bodyPr>
            <a:normAutofit/>
          </a:bodyPr>
          <a:lstStyle/>
          <a:p>
            <a:pPr algn="ctr"/>
            <a:r>
              <a:rPr lang="en-US" sz="4400" b="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Problem statements</a:t>
            </a:r>
            <a:endParaRPr lang="en-US" sz="44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4" name="Slide Number Placeholder 3"/>
          <p:cNvSpPr>
            <a:spLocks noGrp="1"/>
          </p:cNvSpPr>
          <p:nvPr>
            <p:ph type="sldNum" sz="quarter" idx="4294967295"/>
          </p:nvPr>
        </p:nvSpPr>
        <p:spPr/>
        <p:txBody>
          <a:bodyPr/>
          <a:lstStyle/>
          <a:p>
            <a:fld id="{D68E97F3-BDBB-4E50-A2C0-AEF02F4190EF}" type="slidenum">
              <a:rPr lang="en-GB" smtClean="0"/>
              <a:t>15</a:t>
            </a:fld>
            <a:endParaRPr lang="en-GB"/>
          </a:p>
        </p:txBody>
      </p:sp>
    </p:spTree>
    <p:extLst>
      <p:ext uri="{BB962C8B-B14F-4D97-AF65-F5344CB8AC3E}">
        <p14:creationId xmlns:p14="http://schemas.microsoft.com/office/powerpoint/2010/main" val="135450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59"/>
          <p:cNvSpPr>
            <a:spLocks noGrp="1"/>
          </p:cNvSpPr>
          <p:nvPr>
            <p:ph idx="1"/>
          </p:nvPr>
        </p:nvSpPr>
        <p:spPr>
          <a:xfrm>
            <a:off x="369047" y="685953"/>
            <a:ext cx="10515600" cy="5456873"/>
          </a:xfrm>
        </p:spPr>
        <p:txBody>
          <a:bodyPr>
            <a:normAutofit/>
          </a:bodyPr>
          <a:lstStyle/>
          <a:p>
            <a:pPr marL="0" indent="0">
              <a:buNone/>
            </a:pPr>
            <a:r>
              <a:rPr lang="en-US" sz="2400" i="1" u="sng"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Solution</a:t>
            </a:r>
            <a:r>
              <a:rPr lang="en-US" sz="2400" i="1"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  </a:t>
            </a:r>
            <a:r>
              <a:rPr lang="en-US" sz="240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ADF + </a:t>
            </a:r>
            <a:r>
              <a:rPr lang="en-US" sz="240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Azure Function </a:t>
            </a:r>
            <a:r>
              <a:rPr lang="en-US" sz="240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r>
              <a:rPr lang="en-US" sz="240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Logic Apps</a:t>
            </a:r>
            <a:endParaRPr lang="en-US" sz="240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indent="0">
              <a:buNone/>
            </a:pPr>
            <a:endParaRPr lang="en-US" sz="2400" dirty="0" smtClean="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indent="0">
              <a:buNone/>
            </a:pPr>
            <a:endParaRPr lang="en-US" sz="2400" dirty="0" smtClean="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indent="0">
              <a:buNone/>
            </a:pPr>
            <a:endParaRPr lang="en-US" sz="2400" dirty="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59" name="Title 58"/>
          <p:cNvSpPr>
            <a:spLocks noGrp="1"/>
          </p:cNvSpPr>
          <p:nvPr>
            <p:ph type="title"/>
          </p:nvPr>
        </p:nvSpPr>
        <p:spPr>
          <a:xfrm>
            <a:off x="562226" y="54835"/>
            <a:ext cx="9418359" cy="903689"/>
          </a:xfrm>
          <a:noFill/>
        </p:spPr>
        <p:txBody>
          <a:bodyPr>
            <a:normAutofit/>
          </a:bodyPr>
          <a:lstStyle/>
          <a:p>
            <a:pPr algn="ctr"/>
            <a:r>
              <a:rPr lang="en-US" sz="4400" b="0" dirty="0" smtClean="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High Level Design – DEMO 1</a:t>
            </a:r>
            <a:endParaRPr lang="en-GB" sz="4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3" name="Slide Number Placeholder 2"/>
          <p:cNvSpPr>
            <a:spLocks noGrp="1"/>
          </p:cNvSpPr>
          <p:nvPr>
            <p:ph type="sldNum" sz="quarter" idx="4294967295"/>
          </p:nvPr>
        </p:nvSpPr>
        <p:spPr/>
        <p:txBody>
          <a:bodyPr/>
          <a:lstStyle/>
          <a:p>
            <a:fld id="{A5E7E628-D0F2-412B-928C-3ECD2CF169E8}" type="slidenum">
              <a:rPr lang="en-GB" smtClean="0"/>
              <a:t>16</a:t>
            </a:fld>
            <a:endParaRPr lang="en-GB"/>
          </a:p>
        </p:txBody>
      </p:sp>
      <p:sp>
        <p:nvSpPr>
          <p:cNvPr id="7" name="Rectangle 6"/>
          <p:cNvSpPr/>
          <p:nvPr/>
        </p:nvSpPr>
        <p:spPr>
          <a:xfrm>
            <a:off x="3708070" y="3163092"/>
            <a:ext cx="3126675" cy="18116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i="0" u="none" strike="noStrike" kern="1200" cap="none" spc="0" normalizeH="0" baseline="0" noProof="0">
              <a:ln>
                <a:noFill/>
              </a:ln>
              <a:solidFill>
                <a:schemeClr val="accent1">
                  <a:lumMod val="75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grpSp>
        <p:nvGrpSpPr>
          <p:cNvPr id="14" name="Group 13"/>
          <p:cNvGrpSpPr/>
          <p:nvPr/>
        </p:nvGrpSpPr>
        <p:grpSpPr>
          <a:xfrm>
            <a:off x="4558686" y="5067198"/>
            <a:ext cx="1687216" cy="1277739"/>
            <a:chOff x="4028247" y="4096794"/>
            <a:chExt cx="1687216" cy="1277739"/>
          </a:xfrm>
        </p:grpSpPr>
        <p:pic>
          <p:nvPicPr>
            <p:cNvPr id="23" name="Picture 22"/>
            <p:cNvPicPr>
              <a:picLocks noChangeAspect="1"/>
            </p:cNvPicPr>
            <p:nvPr/>
          </p:nvPicPr>
          <p:blipFill>
            <a:blip r:embed="rId4"/>
            <a:stretch>
              <a:fillRect/>
            </a:stretch>
          </p:blipFill>
          <p:spPr>
            <a:xfrm>
              <a:off x="4321814" y="4096794"/>
              <a:ext cx="979123" cy="564364"/>
            </a:xfrm>
            <a:prstGeom prst="rect">
              <a:avLst/>
            </a:prstGeom>
          </p:spPr>
        </p:pic>
        <p:sp>
          <p:nvSpPr>
            <p:cNvPr id="24" name="TextBox 23"/>
            <p:cNvSpPr txBox="1"/>
            <p:nvPr/>
          </p:nvSpPr>
          <p:spPr>
            <a:xfrm>
              <a:off x="4028247" y="4666647"/>
              <a:ext cx="168721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Key vault</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grpSp>
        <p:nvGrpSpPr>
          <p:cNvPr id="16" name="Group 15"/>
          <p:cNvGrpSpPr/>
          <p:nvPr/>
        </p:nvGrpSpPr>
        <p:grpSpPr>
          <a:xfrm>
            <a:off x="6834745" y="3743269"/>
            <a:ext cx="1132793" cy="260951"/>
            <a:chOff x="6523675" y="3012576"/>
            <a:chExt cx="1132793" cy="260951"/>
          </a:xfrm>
          <a:solidFill>
            <a:schemeClr val="tx2"/>
          </a:solidFill>
        </p:grpSpPr>
        <p:cxnSp>
          <p:nvCxnSpPr>
            <p:cNvPr id="9" name="Straight Arrow Connector 8"/>
            <p:cNvCxnSpPr/>
            <p:nvPr/>
          </p:nvCxnSpPr>
          <p:spPr>
            <a:xfrm>
              <a:off x="6523675" y="3273527"/>
              <a:ext cx="1132793" cy="0"/>
            </a:xfrm>
            <a:prstGeom prst="straightConnector1">
              <a:avLst/>
            </a:prstGeom>
            <a:grpFill/>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6861471" y="3012576"/>
              <a:ext cx="228600" cy="212978"/>
            </a:xfrm>
            <a:prstGeom prst="ellipse">
              <a:avLst/>
            </a:prstGeom>
            <a:grp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2</a:t>
              </a:r>
              <a:endParaRPr kumimoji="0" lang="en-GB" sz="160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grpSp>
      <p:grpSp>
        <p:nvGrpSpPr>
          <p:cNvPr id="12" name="Group 11"/>
          <p:cNvGrpSpPr/>
          <p:nvPr/>
        </p:nvGrpSpPr>
        <p:grpSpPr>
          <a:xfrm>
            <a:off x="958722" y="2706504"/>
            <a:ext cx="2167268" cy="2233746"/>
            <a:chOff x="642924" y="1936177"/>
            <a:chExt cx="2167268" cy="2233746"/>
          </a:xfrm>
        </p:grpSpPr>
        <p:sp>
          <p:nvSpPr>
            <p:cNvPr id="17" name="TextBox 16"/>
            <p:cNvSpPr txBox="1"/>
            <p:nvPr/>
          </p:nvSpPr>
          <p:spPr>
            <a:xfrm>
              <a:off x="860088" y="3769813"/>
              <a:ext cx="195010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accent1">
                      <a:lumMod val="75000"/>
                    </a:schemeClr>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t>
              </a: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csv</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pic>
          <p:nvPicPr>
            <p:cNvPr id="43" name="Picture 42"/>
            <p:cNvPicPr>
              <a:picLocks noChangeAspect="1"/>
            </p:cNvPicPr>
            <p:nvPr/>
          </p:nvPicPr>
          <p:blipFill>
            <a:blip r:embed="rId5"/>
            <a:stretch>
              <a:fillRect/>
            </a:stretch>
          </p:blipFill>
          <p:spPr>
            <a:xfrm>
              <a:off x="860088" y="2718131"/>
              <a:ext cx="1359855" cy="1031525"/>
            </a:xfrm>
            <a:prstGeom prst="rect">
              <a:avLst/>
            </a:prstGeom>
            <a:ln>
              <a:solidFill>
                <a:schemeClr val="bg1"/>
              </a:solidFill>
            </a:ln>
          </p:spPr>
        </p:pic>
        <p:sp>
          <p:nvSpPr>
            <p:cNvPr id="20" name="TextBox 19"/>
            <p:cNvSpPr txBox="1"/>
            <p:nvPr/>
          </p:nvSpPr>
          <p:spPr>
            <a:xfrm>
              <a:off x="642924" y="1936177"/>
              <a:ext cx="2167268" cy="1015663"/>
            </a:xfrm>
            <a:prstGeom prst="rect">
              <a:avLst/>
            </a:prstGeom>
            <a:noFill/>
          </p:spPr>
          <p:txBody>
            <a:bodyPr wrap="square" rtlCol="0">
              <a:spAutoFit/>
            </a:bodyPr>
            <a:lstStyle/>
            <a:p>
              <a:pPr fontAlgn="auto">
                <a:spcBef>
                  <a:spcPts val="0"/>
                </a:spcBef>
                <a:spcAft>
                  <a:spcPts val="0"/>
                </a:spcAf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Blob </a:t>
              </a:r>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Storage(file-in</a:t>
              </a:r>
              <a:r>
                <a:rPr lang="en-US" sz="2000" b="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t>
              </a:r>
              <a:endParaRPr lang="en-GB" sz="2000" b="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 </a:t>
              </a:r>
            </a:p>
          </p:txBody>
        </p:sp>
      </p:grpSp>
      <p:grpSp>
        <p:nvGrpSpPr>
          <p:cNvPr id="13" name="Group 12"/>
          <p:cNvGrpSpPr/>
          <p:nvPr/>
        </p:nvGrpSpPr>
        <p:grpSpPr>
          <a:xfrm>
            <a:off x="8029867" y="2706504"/>
            <a:ext cx="2167268" cy="2203525"/>
            <a:chOff x="7500954" y="1936177"/>
            <a:chExt cx="2167268" cy="2203525"/>
          </a:xfrm>
        </p:grpSpPr>
        <p:pic>
          <p:nvPicPr>
            <p:cNvPr id="31" name="Picture 30"/>
            <p:cNvPicPr>
              <a:picLocks noChangeAspect="1"/>
            </p:cNvPicPr>
            <p:nvPr/>
          </p:nvPicPr>
          <p:blipFill>
            <a:blip r:embed="rId6"/>
            <a:stretch>
              <a:fillRect/>
            </a:stretch>
          </p:blipFill>
          <p:spPr>
            <a:xfrm>
              <a:off x="7663702" y="2407351"/>
              <a:ext cx="1534650" cy="1732351"/>
            </a:xfrm>
            <a:prstGeom prst="rect">
              <a:avLst/>
            </a:prstGeom>
          </p:spPr>
        </p:pic>
        <p:sp>
          <p:nvSpPr>
            <p:cNvPr id="32" name="TextBox 31"/>
            <p:cNvSpPr txBox="1"/>
            <p:nvPr/>
          </p:nvSpPr>
          <p:spPr>
            <a:xfrm>
              <a:off x="7500954" y="1936177"/>
              <a:ext cx="216726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(table)</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grpSp>
        <p:nvGrpSpPr>
          <p:cNvPr id="49" name="Group 48"/>
          <p:cNvGrpSpPr/>
          <p:nvPr/>
        </p:nvGrpSpPr>
        <p:grpSpPr>
          <a:xfrm>
            <a:off x="3699801" y="4271847"/>
            <a:ext cx="3106649" cy="794309"/>
            <a:chOff x="3371047" y="3224223"/>
            <a:chExt cx="3106649" cy="794309"/>
          </a:xfrm>
        </p:grpSpPr>
        <p:sp>
          <p:nvSpPr>
            <p:cNvPr id="8" name="TextBox 7"/>
            <p:cNvSpPr txBox="1"/>
            <p:nvPr/>
          </p:nvSpPr>
          <p:spPr>
            <a:xfrm>
              <a:off x="3371047" y="3224223"/>
              <a:ext cx="3106649" cy="707886"/>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Data Integration Platform - ADF</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pic>
          <p:nvPicPr>
            <p:cNvPr id="42" name="Picture 41"/>
            <p:cNvPicPr>
              <a:picLocks noChangeAspect="1"/>
            </p:cNvPicPr>
            <p:nvPr/>
          </p:nvPicPr>
          <p:blipFill>
            <a:blip r:embed="rId7"/>
            <a:stretch>
              <a:fillRect/>
            </a:stretch>
          </p:blipFill>
          <p:spPr>
            <a:xfrm>
              <a:off x="5873962" y="3541939"/>
              <a:ext cx="603734" cy="476593"/>
            </a:xfrm>
            <a:prstGeom prst="rect">
              <a:avLst/>
            </a:prstGeom>
          </p:spPr>
        </p:pic>
      </p:grpSp>
      <p:grpSp>
        <p:nvGrpSpPr>
          <p:cNvPr id="15" name="Group 14"/>
          <p:cNvGrpSpPr/>
          <p:nvPr/>
        </p:nvGrpSpPr>
        <p:grpSpPr>
          <a:xfrm>
            <a:off x="2554463" y="3715452"/>
            <a:ext cx="1068100" cy="288768"/>
            <a:chOff x="2194601" y="2984758"/>
            <a:chExt cx="1068100" cy="288768"/>
          </a:xfrm>
          <a:solidFill>
            <a:schemeClr val="tx2"/>
          </a:solidFill>
        </p:grpSpPr>
        <p:cxnSp>
          <p:nvCxnSpPr>
            <p:cNvPr id="44" name="Straight Arrow Connector 43"/>
            <p:cNvCxnSpPr/>
            <p:nvPr/>
          </p:nvCxnSpPr>
          <p:spPr>
            <a:xfrm>
              <a:off x="2194601" y="3273526"/>
              <a:ext cx="1068100" cy="0"/>
            </a:xfrm>
            <a:prstGeom prst="straightConnector1">
              <a:avLst/>
            </a:prstGeom>
            <a:grpFill/>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2522817" y="2984758"/>
              <a:ext cx="251580" cy="212978"/>
            </a:xfrm>
            <a:prstGeom prst="ellipse">
              <a:avLst/>
            </a:prstGeom>
            <a:grp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1</a:t>
              </a:r>
              <a:endParaRPr kumimoji="0" lang="en-GB" sz="2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grpSp>
        <p:nvGrpSpPr>
          <p:cNvPr id="63" name="Group 62"/>
          <p:cNvGrpSpPr/>
          <p:nvPr/>
        </p:nvGrpSpPr>
        <p:grpSpPr>
          <a:xfrm>
            <a:off x="4399515" y="3283943"/>
            <a:ext cx="2129444" cy="918652"/>
            <a:chOff x="4112356" y="4396477"/>
            <a:chExt cx="2129444" cy="918652"/>
          </a:xfrm>
        </p:grpSpPr>
        <p:pic>
          <p:nvPicPr>
            <p:cNvPr id="36" name="Picture 35"/>
            <p:cNvPicPr>
              <a:picLocks noChangeAspect="1"/>
            </p:cNvPicPr>
            <p:nvPr/>
          </p:nvPicPr>
          <p:blipFill>
            <a:blip r:embed="rId8"/>
            <a:stretch>
              <a:fillRect/>
            </a:stretch>
          </p:blipFill>
          <p:spPr>
            <a:xfrm>
              <a:off x="4112356" y="4396477"/>
              <a:ext cx="1915278" cy="619024"/>
            </a:xfrm>
            <a:prstGeom prst="rect">
              <a:avLst/>
            </a:prstGeom>
          </p:spPr>
        </p:pic>
        <p:pic>
          <p:nvPicPr>
            <p:cNvPr id="38" name="Picture 37"/>
            <p:cNvPicPr>
              <a:picLocks noChangeAspect="1"/>
            </p:cNvPicPr>
            <p:nvPr/>
          </p:nvPicPr>
          <p:blipFill>
            <a:blip r:embed="rId8"/>
            <a:stretch>
              <a:fillRect/>
            </a:stretch>
          </p:blipFill>
          <p:spPr>
            <a:xfrm>
              <a:off x="5069567" y="5055342"/>
              <a:ext cx="837770" cy="259787"/>
            </a:xfrm>
            <a:prstGeom prst="rect">
              <a:avLst/>
            </a:prstGeom>
          </p:spPr>
        </p:pic>
        <p:pic>
          <p:nvPicPr>
            <p:cNvPr id="39" name="Picture 38"/>
            <p:cNvPicPr>
              <a:picLocks noChangeAspect="1"/>
            </p:cNvPicPr>
            <p:nvPr/>
          </p:nvPicPr>
          <p:blipFill>
            <a:blip r:embed="rId8"/>
            <a:stretch>
              <a:fillRect/>
            </a:stretch>
          </p:blipFill>
          <p:spPr>
            <a:xfrm>
              <a:off x="5504520" y="5057418"/>
              <a:ext cx="450465" cy="255634"/>
            </a:xfrm>
            <a:prstGeom prst="rect">
              <a:avLst/>
            </a:prstGeom>
          </p:spPr>
        </p:pic>
        <p:pic>
          <p:nvPicPr>
            <p:cNvPr id="41" name="Picture 40"/>
            <p:cNvPicPr>
              <a:picLocks noChangeAspect="1"/>
            </p:cNvPicPr>
            <p:nvPr/>
          </p:nvPicPr>
          <p:blipFill>
            <a:blip r:embed="rId8"/>
            <a:stretch>
              <a:fillRect/>
            </a:stretch>
          </p:blipFill>
          <p:spPr>
            <a:xfrm>
              <a:off x="5791335" y="5039598"/>
              <a:ext cx="450465" cy="255634"/>
            </a:xfrm>
            <a:prstGeom prst="rect">
              <a:avLst/>
            </a:prstGeom>
          </p:spPr>
        </p:pic>
      </p:grpSp>
      <p:cxnSp>
        <p:nvCxnSpPr>
          <p:cNvPr id="46" name="Straight Arrow Connector 45"/>
          <p:cNvCxnSpPr/>
          <p:nvPr/>
        </p:nvCxnSpPr>
        <p:spPr>
          <a:xfrm flipV="1">
            <a:off x="4622900" y="2250289"/>
            <a:ext cx="2151" cy="694359"/>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4284566" y="2520146"/>
            <a:ext cx="249378" cy="271205"/>
          </a:xfrm>
          <a:prstGeom prst="ellipse">
            <a:avLst/>
          </a:prstGeom>
          <a:solidFill>
            <a:schemeClr val="tx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smtClean="0">
                <a:solidFill>
                  <a:schemeClr val="bg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3</a:t>
            </a:r>
            <a:endParaRPr lang="en-GB" sz="2000" b="0" dirty="0">
              <a:solidFill>
                <a:schemeClr val="bg1"/>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pic>
        <p:nvPicPr>
          <p:cNvPr id="52" name="Picture 51"/>
          <p:cNvPicPr>
            <a:picLocks noChangeAspect="1"/>
          </p:cNvPicPr>
          <p:nvPr/>
        </p:nvPicPr>
        <p:blipFill>
          <a:blip r:embed="rId9"/>
          <a:stretch>
            <a:fillRect/>
          </a:stretch>
        </p:blipFill>
        <p:spPr>
          <a:xfrm>
            <a:off x="4470133" y="3015732"/>
            <a:ext cx="309836" cy="294720"/>
          </a:xfrm>
          <a:prstGeom prst="rect">
            <a:avLst/>
          </a:prstGeom>
        </p:spPr>
      </p:pic>
      <p:sp>
        <p:nvSpPr>
          <p:cNvPr id="55" name="Oval 54"/>
          <p:cNvSpPr/>
          <p:nvPr/>
        </p:nvSpPr>
        <p:spPr>
          <a:xfrm rot="10800000" flipV="1">
            <a:off x="5840233" y="2558135"/>
            <a:ext cx="238260" cy="252519"/>
          </a:xfrm>
          <a:prstGeom prst="ellipse">
            <a:avLst/>
          </a:prstGeom>
          <a:solidFill>
            <a:schemeClr val="tx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4</a:t>
            </a:r>
            <a:endParaRPr kumimoji="0" lang="en-GB" sz="2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aphicFrame>
        <p:nvGraphicFramePr>
          <p:cNvPr id="57" name="Object 56"/>
          <p:cNvGraphicFramePr>
            <a:graphicFrameLocks noChangeAspect="1"/>
          </p:cNvGraphicFramePr>
          <p:nvPr>
            <p:extLst/>
          </p:nvPr>
        </p:nvGraphicFramePr>
        <p:xfrm>
          <a:off x="5973433" y="3031073"/>
          <a:ext cx="506413" cy="234068"/>
        </p:xfrm>
        <a:graphic>
          <a:graphicData uri="http://schemas.openxmlformats.org/presentationml/2006/ole">
            <mc:AlternateContent xmlns:mc="http://schemas.openxmlformats.org/markup-compatibility/2006">
              <mc:Choice xmlns:v="urn:schemas-microsoft-com:vml" Requires="v">
                <p:oleObj spid="_x0000_s2087" name="Bitmap Image" r:id="rId10" imgW="506880" imgH="221040" progId="Paint.Picture">
                  <p:embed/>
                </p:oleObj>
              </mc:Choice>
              <mc:Fallback>
                <p:oleObj name="Bitmap Image" r:id="rId10" imgW="506880" imgH="221040" progId="Paint.Picture">
                  <p:embed/>
                  <p:pic>
                    <p:nvPicPr>
                      <p:cNvPr id="57" name="Object 56"/>
                      <p:cNvPicPr/>
                      <p:nvPr/>
                    </p:nvPicPr>
                    <p:blipFill>
                      <a:blip r:embed="rId11"/>
                      <a:stretch>
                        <a:fillRect/>
                      </a:stretch>
                    </p:blipFill>
                    <p:spPr>
                      <a:xfrm>
                        <a:off x="5973433" y="3031073"/>
                        <a:ext cx="506413" cy="234068"/>
                      </a:xfrm>
                      <a:prstGeom prst="rect">
                        <a:avLst/>
                      </a:prstGeom>
                    </p:spPr>
                  </p:pic>
                </p:oleObj>
              </mc:Fallback>
            </mc:AlternateContent>
          </a:graphicData>
        </a:graphic>
      </p:graphicFrame>
      <p:cxnSp>
        <p:nvCxnSpPr>
          <p:cNvPr id="58" name="Straight Arrow Connector 57"/>
          <p:cNvCxnSpPr/>
          <p:nvPr/>
        </p:nvCxnSpPr>
        <p:spPr>
          <a:xfrm flipV="1">
            <a:off x="6156355" y="2278766"/>
            <a:ext cx="2151" cy="694359"/>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622157" y="1616191"/>
            <a:ext cx="2890586" cy="641741"/>
            <a:chOff x="2744849" y="1611973"/>
            <a:chExt cx="2421797" cy="641741"/>
          </a:xfrm>
        </p:grpSpPr>
        <p:pic>
          <p:nvPicPr>
            <p:cNvPr id="37" name="Picture 36"/>
            <p:cNvPicPr>
              <a:picLocks noChangeAspect="1"/>
            </p:cNvPicPr>
            <p:nvPr/>
          </p:nvPicPr>
          <p:blipFill>
            <a:blip r:embed="rId9"/>
            <a:stretch>
              <a:fillRect/>
            </a:stretch>
          </p:blipFill>
          <p:spPr>
            <a:xfrm>
              <a:off x="4216149" y="1611973"/>
              <a:ext cx="950497" cy="641741"/>
            </a:xfrm>
            <a:prstGeom prst="rect">
              <a:avLst/>
            </a:prstGeom>
          </p:spPr>
        </p:pic>
        <p:sp>
          <p:nvSpPr>
            <p:cNvPr id="6" name="TextBox 5"/>
            <p:cNvSpPr txBox="1"/>
            <p:nvPr/>
          </p:nvSpPr>
          <p:spPr>
            <a:xfrm>
              <a:off x="2744849" y="1757419"/>
              <a:ext cx="1912383" cy="400110"/>
            </a:xfrm>
            <a:prstGeom prst="rect">
              <a:avLst/>
            </a:prstGeom>
            <a:noFill/>
          </p:spPr>
          <p:txBody>
            <a:bodyPr wrap="none" rtlCol="0">
              <a:spAutoFit/>
            </a:bodyPr>
            <a:lstStyle/>
            <a:p>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Azure</a:t>
              </a:r>
              <a:r>
                <a:rPr lang="en-US" sz="2000" b="0" dirty="0" smtClean="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Function</a:t>
              </a:r>
              <a:endParaRPr lang="en-GB" sz="2000" b="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grpSp>
      <p:grpSp>
        <p:nvGrpSpPr>
          <p:cNvPr id="19" name="Group 18"/>
          <p:cNvGrpSpPr/>
          <p:nvPr/>
        </p:nvGrpSpPr>
        <p:grpSpPr>
          <a:xfrm>
            <a:off x="5669774" y="1601099"/>
            <a:ext cx="3121915" cy="711555"/>
            <a:chOff x="5669774" y="1601099"/>
            <a:chExt cx="3121915" cy="711555"/>
          </a:xfrm>
        </p:grpSpPr>
        <p:pic>
          <p:nvPicPr>
            <p:cNvPr id="56" name="Picture 55"/>
            <p:cNvPicPr>
              <a:picLocks noChangeAspect="1"/>
            </p:cNvPicPr>
            <p:nvPr/>
          </p:nvPicPr>
          <p:blipFill>
            <a:blip r:embed="rId12"/>
            <a:stretch>
              <a:fillRect/>
            </a:stretch>
          </p:blipFill>
          <p:spPr>
            <a:xfrm>
              <a:off x="5669774" y="1601099"/>
              <a:ext cx="977465" cy="711555"/>
            </a:xfrm>
            <a:prstGeom prst="rect">
              <a:avLst/>
            </a:prstGeom>
          </p:spPr>
        </p:pic>
        <p:sp>
          <p:nvSpPr>
            <p:cNvPr id="61" name="TextBox 60"/>
            <p:cNvSpPr txBox="1"/>
            <p:nvPr/>
          </p:nvSpPr>
          <p:spPr>
            <a:xfrm>
              <a:off x="6633406" y="1809501"/>
              <a:ext cx="2158283" cy="400110"/>
            </a:xfrm>
            <a:prstGeom prst="rect">
              <a:avLst/>
            </a:prstGeom>
            <a:noFill/>
          </p:spPr>
          <p:txBody>
            <a:bodyPr wrap="none" rtlCol="0">
              <a:spAutoFit/>
            </a:bodyPr>
            <a:lstStyle/>
            <a:p>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Azure Logic Apps</a:t>
              </a:r>
              <a:endParaRPr lang="en-GB" sz="2000" b="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grpSp>
      <p:cxnSp>
        <p:nvCxnSpPr>
          <p:cNvPr id="64" name="Straight Arrow Connector 63"/>
          <p:cNvCxnSpPr/>
          <p:nvPr/>
        </p:nvCxnSpPr>
        <p:spPr>
          <a:xfrm>
            <a:off x="4792705" y="2349230"/>
            <a:ext cx="9795" cy="681843"/>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6335061" y="2337181"/>
            <a:ext cx="9795" cy="681843"/>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a:off x="1988847" y="1995334"/>
            <a:ext cx="646972" cy="683694"/>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34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ppt_x"/>
                                          </p:val>
                                        </p:tav>
                                        <p:tav tm="100000">
                                          <p:val>
                                            <p:strVal val="#ppt_x"/>
                                          </p:val>
                                        </p:tav>
                                      </p:tavLst>
                                    </p:anim>
                                    <p:anim calcmode="lin" valueType="num">
                                      <p:cBhvr additive="base">
                                        <p:cTn id="4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anim calcmode="lin" valueType="num">
                                      <p:cBhvr additive="base">
                                        <p:cTn id="53" dur="500" fill="hold"/>
                                        <p:tgtEl>
                                          <p:spTgt spid="47"/>
                                        </p:tgtEl>
                                        <p:attrNameLst>
                                          <p:attrName>ppt_x</p:attrName>
                                        </p:attrNameLst>
                                      </p:cBhvr>
                                      <p:tavLst>
                                        <p:tav tm="0">
                                          <p:val>
                                            <p:strVal val="#ppt_x"/>
                                          </p:val>
                                        </p:tav>
                                        <p:tav tm="100000">
                                          <p:val>
                                            <p:strVal val="#ppt_x"/>
                                          </p:val>
                                        </p:tav>
                                      </p:tavLst>
                                    </p:anim>
                                    <p:anim calcmode="lin" valueType="num">
                                      <p:cBhvr additive="base">
                                        <p:cTn id="54" dur="500" fill="hold"/>
                                        <p:tgtEl>
                                          <p:spTgt spid="47"/>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 calcmode="lin" valueType="num">
                                      <p:cBhvr additive="base">
                                        <p:cTn id="57" dur="500" fill="hold"/>
                                        <p:tgtEl>
                                          <p:spTgt spid="46"/>
                                        </p:tgtEl>
                                        <p:attrNameLst>
                                          <p:attrName>ppt_x</p:attrName>
                                        </p:attrNameLst>
                                      </p:cBhvr>
                                      <p:tavLst>
                                        <p:tav tm="0">
                                          <p:val>
                                            <p:strVal val="#ppt_x"/>
                                          </p:val>
                                        </p:tav>
                                        <p:tav tm="100000">
                                          <p:val>
                                            <p:strVal val="#ppt_x"/>
                                          </p:val>
                                        </p:tav>
                                      </p:tavLst>
                                    </p:anim>
                                    <p:anim calcmode="lin" valueType="num">
                                      <p:cBhvr additive="base">
                                        <p:cTn id="5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6"/>
                                        </p:tgtEl>
                                        <p:attrNameLst>
                                          <p:attrName>style.visibility</p:attrName>
                                        </p:attrNameLst>
                                      </p:cBhvr>
                                      <p:to>
                                        <p:strVal val="visible"/>
                                      </p:to>
                                    </p:set>
                                    <p:anim calcmode="lin" valueType="num">
                                      <p:cBhvr additive="base">
                                        <p:cTn id="67" dur="500" fill="hold"/>
                                        <p:tgtEl>
                                          <p:spTgt spid="66"/>
                                        </p:tgtEl>
                                        <p:attrNameLst>
                                          <p:attrName>ppt_x</p:attrName>
                                        </p:attrNameLst>
                                      </p:cBhvr>
                                      <p:tavLst>
                                        <p:tav tm="0">
                                          <p:val>
                                            <p:strVal val="#ppt_x"/>
                                          </p:val>
                                        </p:tav>
                                        <p:tav tm="100000">
                                          <p:val>
                                            <p:strVal val="#ppt_x"/>
                                          </p:val>
                                        </p:tav>
                                      </p:tavLst>
                                    </p:anim>
                                    <p:anim calcmode="lin" valueType="num">
                                      <p:cBhvr additive="base">
                                        <p:cTn id="6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57"/>
                                        </p:tgtEl>
                                        <p:attrNameLst>
                                          <p:attrName>style.visibility</p:attrName>
                                        </p:attrNameLst>
                                      </p:cBhvr>
                                      <p:to>
                                        <p:strVal val="visible"/>
                                      </p:to>
                                    </p:set>
                                    <p:anim calcmode="lin" valueType="num">
                                      <p:cBhvr additive="base">
                                        <p:cTn id="73" dur="500" fill="hold"/>
                                        <p:tgtEl>
                                          <p:spTgt spid="57"/>
                                        </p:tgtEl>
                                        <p:attrNameLst>
                                          <p:attrName>ppt_x</p:attrName>
                                        </p:attrNameLst>
                                      </p:cBhvr>
                                      <p:tavLst>
                                        <p:tav tm="0">
                                          <p:val>
                                            <p:strVal val="#ppt_x"/>
                                          </p:val>
                                        </p:tav>
                                        <p:tav tm="100000">
                                          <p:val>
                                            <p:strVal val="#ppt_x"/>
                                          </p:val>
                                        </p:tav>
                                      </p:tavLst>
                                    </p:anim>
                                    <p:anim calcmode="lin" valueType="num">
                                      <p:cBhvr additive="base">
                                        <p:cTn id="7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55"/>
                                        </p:tgtEl>
                                        <p:attrNameLst>
                                          <p:attrName>style.visibility</p:attrName>
                                        </p:attrNameLst>
                                      </p:cBhvr>
                                      <p:to>
                                        <p:strVal val="visible"/>
                                      </p:to>
                                    </p:set>
                                    <p:anim calcmode="lin" valueType="num">
                                      <p:cBhvr additive="base">
                                        <p:cTn id="79" dur="500" fill="hold"/>
                                        <p:tgtEl>
                                          <p:spTgt spid="55"/>
                                        </p:tgtEl>
                                        <p:attrNameLst>
                                          <p:attrName>ppt_x</p:attrName>
                                        </p:attrNameLst>
                                      </p:cBhvr>
                                      <p:tavLst>
                                        <p:tav tm="0">
                                          <p:val>
                                            <p:strVal val="#ppt_x"/>
                                          </p:val>
                                        </p:tav>
                                        <p:tav tm="100000">
                                          <p:val>
                                            <p:strVal val="#ppt_x"/>
                                          </p:val>
                                        </p:tav>
                                      </p:tavLst>
                                    </p:anim>
                                    <p:anim calcmode="lin" valueType="num">
                                      <p:cBhvr additive="base">
                                        <p:cTn id="80" dur="500" fill="hold"/>
                                        <p:tgtEl>
                                          <p:spTgt spid="5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58"/>
                                        </p:tgtEl>
                                        <p:attrNameLst>
                                          <p:attrName>style.visibility</p:attrName>
                                        </p:attrNameLst>
                                      </p:cBhvr>
                                      <p:to>
                                        <p:strVal val="visible"/>
                                      </p:to>
                                    </p:set>
                                    <p:anim calcmode="lin" valueType="num">
                                      <p:cBhvr additive="base">
                                        <p:cTn id="83" dur="500" fill="hold"/>
                                        <p:tgtEl>
                                          <p:spTgt spid="58"/>
                                        </p:tgtEl>
                                        <p:attrNameLst>
                                          <p:attrName>ppt_x</p:attrName>
                                        </p:attrNameLst>
                                      </p:cBhvr>
                                      <p:tavLst>
                                        <p:tav tm="0">
                                          <p:val>
                                            <p:strVal val="#ppt_x"/>
                                          </p:val>
                                        </p:tav>
                                        <p:tav tm="100000">
                                          <p:val>
                                            <p:strVal val="#ppt_x"/>
                                          </p:val>
                                        </p:tav>
                                      </p:tavLst>
                                    </p:anim>
                                    <p:anim calcmode="lin" valueType="num">
                                      <p:cBhvr additive="base">
                                        <p:cTn id="8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7" grpId="0" animBg="1"/>
      <p:bldP spid="5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59"/>
          <p:cNvSpPr>
            <a:spLocks noGrp="1"/>
          </p:cNvSpPr>
          <p:nvPr>
            <p:ph idx="1"/>
          </p:nvPr>
        </p:nvSpPr>
        <p:spPr>
          <a:xfrm>
            <a:off x="369047" y="1258478"/>
            <a:ext cx="10515600" cy="4913948"/>
          </a:xfrm>
        </p:spPr>
        <p:txBody>
          <a:bodyPr>
            <a:normAutofit/>
          </a:bodyPr>
          <a:lstStyle/>
          <a:p>
            <a:pPr marL="0" indent="0">
              <a:buNone/>
            </a:pPr>
            <a:r>
              <a:rPr lang="en-US" sz="2400" i="1" u="sng"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Solution</a:t>
            </a:r>
            <a:r>
              <a:rPr lang="en-US" sz="2400" i="1"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  </a:t>
            </a:r>
            <a:r>
              <a:rPr lang="en-US" sz="240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ADF + </a:t>
            </a:r>
            <a:r>
              <a:rPr lang="en-US" sz="240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Azure Function </a:t>
            </a:r>
            <a:r>
              <a:rPr lang="en-US" sz="240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r>
              <a:rPr lang="en-US" sz="240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Logic Apps</a:t>
            </a:r>
            <a:endParaRPr lang="en-US" sz="240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indent="0">
              <a:buNone/>
            </a:pPr>
            <a:endParaRPr lang="en-US" sz="2400" dirty="0" smtClean="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indent="0">
              <a:buNone/>
            </a:pPr>
            <a:endParaRPr lang="en-US" sz="2400" dirty="0" smtClean="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indent="0">
              <a:buNone/>
            </a:pPr>
            <a:endParaRPr lang="en-US" sz="2400" dirty="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59" name="Title 58"/>
          <p:cNvSpPr>
            <a:spLocks noGrp="1"/>
          </p:cNvSpPr>
          <p:nvPr>
            <p:ph type="title"/>
          </p:nvPr>
        </p:nvSpPr>
        <p:spPr>
          <a:xfrm>
            <a:off x="626145" y="298133"/>
            <a:ext cx="9418359" cy="722253"/>
          </a:xfrm>
          <a:noFill/>
        </p:spPr>
        <p:txBody>
          <a:bodyPr>
            <a:normAutofit/>
          </a:bodyPr>
          <a:lstStyle/>
          <a:p>
            <a:pPr algn="ctr"/>
            <a:r>
              <a:rPr lang="en-US" sz="4400" b="0" dirty="0" smtClean="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High Level Design –DEMO 2</a:t>
            </a:r>
            <a:endParaRPr lang="en-GB" sz="4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5" name="Slide Number Placeholder 4"/>
          <p:cNvSpPr>
            <a:spLocks noGrp="1"/>
          </p:cNvSpPr>
          <p:nvPr>
            <p:ph type="sldNum" sz="quarter" idx="4294967295"/>
          </p:nvPr>
        </p:nvSpPr>
        <p:spPr/>
        <p:txBody>
          <a:bodyPr/>
          <a:lstStyle/>
          <a:p>
            <a:fld id="{A5E7E628-D0F2-412B-928C-3ECD2CF169E8}" type="slidenum">
              <a:rPr lang="en-GB" smtClean="0"/>
              <a:t>17</a:t>
            </a:fld>
            <a:endParaRPr lang="en-GB"/>
          </a:p>
        </p:txBody>
      </p:sp>
      <p:grpSp>
        <p:nvGrpSpPr>
          <p:cNvPr id="14" name="Group 13"/>
          <p:cNvGrpSpPr/>
          <p:nvPr/>
        </p:nvGrpSpPr>
        <p:grpSpPr>
          <a:xfrm>
            <a:off x="3873120" y="4781730"/>
            <a:ext cx="1687216" cy="1277739"/>
            <a:chOff x="4028247" y="4096794"/>
            <a:chExt cx="1687216" cy="1277739"/>
          </a:xfrm>
        </p:grpSpPr>
        <p:pic>
          <p:nvPicPr>
            <p:cNvPr id="23" name="Picture 22"/>
            <p:cNvPicPr>
              <a:picLocks noChangeAspect="1"/>
            </p:cNvPicPr>
            <p:nvPr/>
          </p:nvPicPr>
          <p:blipFill>
            <a:blip r:embed="rId3"/>
            <a:stretch>
              <a:fillRect/>
            </a:stretch>
          </p:blipFill>
          <p:spPr>
            <a:xfrm>
              <a:off x="4321814" y="4096794"/>
              <a:ext cx="979123" cy="564364"/>
            </a:xfrm>
            <a:prstGeom prst="rect">
              <a:avLst/>
            </a:prstGeom>
          </p:spPr>
        </p:pic>
        <p:sp>
          <p:nvSpPr>
            <p:cNvPr id="24" name="TextBox 23"/>
            <p:cNvSpPr txBox="1"/>
            <p:nvPr/>
          </p:nvSpPr>
          <p:spPr>
            <a:xfrm>
              <a:off x="4028247" y="4666647"/>
              <a:ext cx="168721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Key vault</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grpSp>
        <p:nvGrpSpPr>
          <p:cNvPr id="12" name="Group 11"/>
          <p:cNvGrpSpPr/>
          <p:nvPr/>
        </p:nvGrpSpPr>
        <p:grpSpPr>
          <a:xfrm>
            <a:off x="6514174" y="1967781"/>
            <a:ext cx="2316471" cy="1739305"/>
            <a:chOff x="709785" y="2053169"/>
            <a:chExt cx="2237696" cy="2236817"/>
          </a:xfrm>
        </p:grpSpPr>
        <p:sp>
          <p:nvSpPr>
            <p:cNvPr id="17" name="TextBox 16"/>
            <p:cNvSpPr txBox="1"/>
            <p:nvPr/>
          </p:nvSpPr>
          <p:spPr>
            <a:xfrm>
              <a:off x="861195" y="3775428"/>
              <a:ext cx="1950104" cy="5145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accent1">
                      <a:lumMod val="75000"/>
                    </a:schemeClr>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 </a:t>
              </a: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*.Jpg</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pic>
          <p:nvPicPr>
            <p:cNvPr id="43" name="Picture 42"/>
            <p:cNvPicPr>
              <a:picLocks noChangeAspect="1"/>
            </p:cNvPicPr>
            <p:nvPr/>
          </p:nvPicPr>
          <p:blipFill>
            <a:blip r:embed="rId4"/>
            <a:stretch>
              <a:fillRect/>
            </a:stretch>
          </p:blipFill>
          <p:spPr>
            <a:xfrm>
              <a:off x="919474" y="3051390"/>
              <a:ext cx="1065063" cy="800082"/>
            </a:xfrm>
            <a:prstGeom prst="rect">
              <a:avLst/>
            </a:prstGeom>
            <a:ln>
              <a:solidFill>
                <a:schemeClr val="bg1"/>
              </a:solidFill>
            </a:ln>
          </p:spPr>
        </p:pic>
        <p:sp>
          <p:nvSpPr>
            <p:cNvPr id="20" name="TextBox 19"/>
            <p:cNvSpPr txBox="1"/>
            <p:nvPr/>
          </p:nvSpPr>
          <p:spPr>
            <a:xfrm>
              <a:off x="709785" y="2053169"/>
              <a:ext cx="2237696" cy="13061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Blob Storage(input)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grpSp>
        <p:nvGrpSpPr>
          <p:cNvPr id="13" name="Group 12"/>
          <p:cNvGrpSpPr/>
          <p:nvPr/>
        </p:nvGrpSpPr>
        <p:grpSpPr>
          <a:xfrm>
            <a:off x="6776173" y="4136946"/>
            <a:ext cx="1439506" cy="1704876"/>
            <a:chOff x="7500954" y="1936177"/>
            <a:chExt cx="2167268" cy="2203525"/>
          </a:xfrm>
        </p:grpSpPr>
        <p:pic>
          <p:nvPicPr>
            <p:cNvPr id="31" name="Picture 30"/>
            <p:cNvPicPr>
              <a:picLocks noChangeAspect="1"/>
            </p:cNvPicPr>
            <p:nvPr/>
          </p:nvPicPr>
          <p:blipFill>
            <a:blip r:embed="rId5"/>
            <a:stretch>
              <a:fillRect/>
            </a:stretch>
          </p:blipFill>
          <p:spPr>
            <a:xfrm>
              <a:off x="7663702" y="2891933"/>
              <a:ext cx="1534650" cy="1247769"/>
            </a:xfrm>
            <a:prstGeom prst="rect">
              <a:avLst/>
            </a:prstGeom>
          </p:spPr>
        </p:pic>
        <p:sp>
          <p:nvSpPr>
            <p:cNvPr id="32" name="TextBox 31"/>
            <p:cNvSpPr txBox="1"/>
            <p:nvPr/>
          </p:nvSpPr>
          <p:spPr>
            <a:xfrm>
              <a:off x="7500954" y="1936177"/>
              <a:ext cx="2167268" cy="13127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(table)</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grpSp>
        <p:nvGrpSpPr>
          <p:cNvPr id="15" name="Group 14"/>
          <p:cNvGrpSpPr/>
          <p:nvPr/>
        </p:nvGrpSpPr>
        <p:grpSpPr>
          <a:xfrm>
            <a:off x="2554463" y="3715452"/>
            <a:ext cx="1068100" cy="288768"/>
            <a:chOff x="2194601" y="2984758"/>
            <a:chExt cx="1068100" cy="288768"/>
          </a:xfrm>
          <a:solidFill>
            <a:schemeClr val="tx2"/>
          </a:solidFill>
        </p:grpSpPr>
        <p:cxnSp>
          <p:nvCxnSpPr>
            <p:cNvPr id="44" name="Straight Arrow Connector 43"/>
            <p:cNvCxnSpPr/>
            <p:nvPr/>
          </p:nvCxnSpPr>
          <p:spPr>
            <a:xfrm>
              <a:off x="2194601" y="3273526"/>
              <a:ext cx="1068100" cy="0"/>
            </a:xfrm>
            <a:prstGeom prst="straightConnector1">
              <a:avLst/>
            </a:prstGeom>
            <a:grpFill/>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2522817" y="2984758"/>
              <a:ext cx="251580" cy="212978"/>
            </a:xfrm>
            <a:prstGeom prst="ellipse">
              <a:avLst/>
            </a:prstGeom>
            <a:grp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1</a:t>
              </a:r>
              <a:endParaRPr kumimoji="0" lang="en-GB" sz="160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grpSp>
      <p:grpSp>
        <p:nvGrpSpPr>
          <p:cNvPr id="18" name="Group 17"/>
          <p:cNvGrpSpPr/>
          <p:nvPr/>
        </p:nvGrpSpPr>
        <p:grpSpPr>
          <a:xfrm>
            <a:off x="7831749" y="2387857"/>
            <a:ext cx="3052898" cy="970136"/>
            <a:chOff x="2744849" y="1611973"/>
            <a:chExt cx="2421797" cy="641741"/>
          </a:xfrm>
        </p:grpSpPr>
        <p:pic>
          <p:nvPicPr>
            <p:cNvPr id="37" name="Picture 36"/>
            <p:cNvPicPr>
              <a:picLocks noChangeAspect="1"/>
            </p:cNvPicPr>
            <p:nvPr/>
          </p:nvPicPr>
          <p:blipFill>
            <a:blip r:embed="rId6"/>
            <a:stretch>
              <a:fillRect/>
            </a:stretch>
          </p:blipFill>
          <p:spPr>
            <a:xfrm>
              <a:off x="4216149" y="1611973"/>
              <a:ext cx="950497" cy="641741"/>
            </a:xfrm>
            <a:prstGeom prst="rect">
              <a:avLst/>
            </a:prstGeom>
          </p:spPr>
        </p:pic>
        <p:sp>
          <p:nvSpPr>
            <p:cNvPr id="6" name="TextBox 5"/>
            <p:cNvSpPr txBox="1"/>
            <p:nvPr/>
          </p:nvSpPr>
          <p:spPr>
            <a:xfrm>
              <a:off x="2744849" y="1757419"/>
              <a:ext cx="1647836" cy="264671"/>
            </a:xfrm>
            <a:prstGeom prst="rect">
              <a:avLst/>
            </a:prstGeom>
            <a:noFill/>
          </p:spPr>
          <p:txBody>
            <a:bodyPr wrap="none" rtlCol="0">
              <a:spAutoFit/>
            </a:bodyPr>
            <a:lstStyle/>
            <a:p>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Azure Function</a:t>
              </a:r>
              <a:endParaRPr lang="en-GB" sz="2000" b="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grpSp>
      <p:grpSp>
        <p:nvGrpSpPr>
          <p:cNvPr id="10" name="Group 9"/>
          <p:cNvGrpSpPr/>
          <p:nvPr/>
        </p:nvGrpSpPr>
        <p:grpSpPr>
          <a:xfrm>
            <a:off x="5354402" y="4065680"/>
            <a:ext cx="1659942" cy="714630"/>
            <a:chOff x="5354402" y="4065680"/>
            <a:chExt cx="1659942" cy="714630"/>
          </a:xfrm>
        </p:grpSpPr>
        <p:grpSp>
          <p:nvGrpSpPr>
            <p:cNvPr id="16" name="Group 15"/>
            <p:cNvGrpSpPr/>
            <p:nvPr/>
          </p:nvGrpSpPr>
          <p:grpSpPr>
            <a:xfrm rot="1266071">
              <a:off x="5547468" y="4065680"/>
              <a:ext cx="1132793" cy="268762"/>
              <a:chOff x="6523675" y="3004765"/>
              <a:chExt cx="1132793" cy="268762"/>
            </a:xfrm>
            <a:solidFill>
              <a:schemeClr val="tx2"/>
            </a:solidFill>
          </p:grpSpPr>
          <p:cxnSp>
            <p:nvCxnSpPr>
              <p:cNvPr id="9" name="Straight Arrow Connector 8"/>
              <p:cNvCxnSpPr/>
              <p:nvPr/>
            </p:nvCxnSpPr>
            <p:spPr>
              <a:xfrm>
                <a:off x="6523675" y="3273527"/>
                <a:ext cx="1132793" cy="0"/>
              </a:xfrm>
              <a:prstGeom prst="straightConnector1">
                <a:avLst/>
              </a:prstGeom>
              <a:grpFill/>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rot="17557833">
                <a:off x="6861471" y="3012576"/>
                <a:ext cx="228600" cy="212978"/>
              </a:xfrm>
              <a:prstGeom prst="ellipse">
                <a:avLst/>
              </a:prstGeom>
              <a:grp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2</a:t>
                </a:r>
                <a:endParaRPr kumimoji="0" lang="en-GB" sz="2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sp>
          <p:nvSpPr>
            <p:cNvPr id="2" name="Rectangle 1"/>
            <p:cNvSpPr/>
            <p:nvPr/>
          </p:nvSpPr>
          <p:spPr>
            <a:xfrm rot="1387940">
              <a:off x="5354402" y="4380200"/>
              <a:ext cx="1659942" cy="400110"/>
            </a:xfrm>
            <a:prstGeom prst="rect">
              <a:avLst/>
            </a:prstGeom>
            <a:noFill/>
            <a:ln>
              <a:noFill/>
            </a:ln>
          </p:spPr>
          <p:txBody>
            <a:bodyPr wrap="none">
              <a:spAutoFit/>
            </a:bodyPr>
            <a:lstStyle/>
            <a:p>
              <a:r>
                <a:rPr lang="en-US" sz="2000" b="0" dirty="0" smtClean="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t>
              </a:r>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csv as table </a:t>
              </a:r>
              <a:endParaRPr lang="en-GB" sz="2000" b="0" dirty="0">
                <a:solidFill>
                  <a:schemeClr val="tx2"/>
                </a:solidFill>
                <a:latin typeface="IBM Plex Sans" panose="020B0604020202020204" charset="0"/>
              </a:endParaRPr>
            </a:p>
          </p:txBody>
        </p:sp>
      </p:grpSp>
      <p:grpSp>
        <p:nvGrpSpPr>
          <p:cNvPr id="48" name="Group 47"/>
          <p:cNvGrpSpPr/>
          <p:nvPr/>
        </p:nvGrpSpPr>
        <p:grpSpPr>
          <a:xfrm>
            <a:off x="1340268" y="2839231"/>
            <a:ext cx="1568851" cy="2541522"/>
            <a:chOff x="606378" y="1936177"/>
            <a:chExt cx="2167268" cy="2541522"/>
          </a:xfrm>
        </p:grpSpPr>
        <p:sp>
          <p:nvSpPr>
            <p:cNvPr id="51" name="TextBox 50"/>
            <p:cNvSpPr txBox="1"/>
            <p:nvPr/>
          </p:nvSpPr>
          <p:spPr>
            <a:xfrm>
              <a:off x="823543" y="3769813"/>
              <a:ext cx="195010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*.csv + *.Jpg</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pic>
          <p:nvPicPr>
            <p:cNvPr id="53" name="Picture 52"/>
            <p:cNvPicPr>
              <a:picLocks noChangeAspect="1"/>
            </p:cNvPicPr>
            <p:nvPr/>
          </p:nvPicPr>
          <p:blipFill>
            <a:blip r:embed="rId4"/>
            <a:stretch>
              <a:fillRect/>
            </a:stretch>
          </p:blipFill>
          <p:spPr>
            <a:xfrm>
              <a:off x="798202" y="2861916"/>
              <a:ext cx="1359856" cy="743953"/>
            </a:xfrm>
            <a:prstGeom prst="rect">
              <a:avLst/>
            </a:prstGeom>
            <a:ln>
              <a:solidFill>
                <a:schemeClr val="bg1"/>
              </a:solidFill>
            </a:ln>
          </p:spPr>
        </p:pic>
        <p:sp>
          <p:nvSpPr>
            <p:cNvPr id="54" name="TextBox 53"/>
            <p:cNvSpPr txBox="1"/>
            <p:nvPr/>
          </p:nvSpPr>
          <p:spPr>
            <a:xfrm>
              <a:off x="606378" y="1936177"/>
              <a:ext cx="21672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Blob Storage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t>
              </a:r>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file-in</a:t>
              </a: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grpSp>
        <p:nvGrpSpPr>
          <p:cNvPr id="8" name="Group 7"/>
          <p:cNvGrpSpPr/>
          <p:nvPr/>
        </p:nvGrpSpPr>
        <p:grpSpPr>
          <a:xfrm>
            <a:off x="5500375" y="3116945"/>
            <a:ext cx="2094898" cy="471385"/>
            <a:chOff x="5500687" y="3119548"/>
            <a:chExt cx="2094898" cy="471385"/>
          </a:xfrm>
        </p:grpSpPr>
        <p:grpSp>
          <p:nvGrpSpPr>
            <p:cNvPr id="67" name="Group 66"/>
            <p:cNvGrpSpPr/>
            <p:nvPr/>
          </p:nvGrpSpPr>
          <p:grpSpPr>
            <a:xfrm rot="20269175">
              <a:off x="5500687" y="3119548"/>
              <a:ext cx="1132793" cy="260951"/>
              <a:chOff x="6523675" y="3012576"/>
              <a:chExt cx="1132793" cy="260951"/>
            </a:xfrm>
            <a:solidFill>
              <a:schemeClr val="accent1">
                <a:lumMod val="75000"/>
              </a:schemeClr>
            </a:solidFill>
          </p:grpSpPr>
          <p:cxnSp>
            <p:nvCxnSpPr>
              <p:cNvPr id="68" name="Straight Arrow Connector 67"/>
              <p:cNvCxnSpPr/>
              <p:nvPr/>
            </p:nvCxnSpPr>
            <p:spPr>
              <a:xfrm>
                <a:off x="6523675" y="3273527"/>
                <a:ext cx="1132793" cy="0"/>
              </a:xfrm>
              <a:prstGeom prst="straightConnector1">
                <a:avLst/>
              </a:prstGeom>
              <a:grpFill/>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6861471" y="3012576"/>
                <a:ext cx="228600" cy="212978"/>
              </a:xfrm>
              <a:prstGeom prst="ellipse">
                <a:avLst/>
              </a:prstGeom>
              <a:solidFill>
                <a:schemeClr val="tx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2</a:t>
                </a:r>
                <a:endParaRPr kumimoji="0" lang="en-GB" sz="2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sp>
          <p:nvSpPr>
            <p:cNvPr id="71" name="TextBox 70"/>
            <p:cNvSpPr txBox="1"/>
            <p:nvPr/>
          </p:nvSpPr>
          <p:spPr>
            <a:xfrm rot="20229734">
              <a:off x="5645481" y="3190823"/>
              <a:ext cx="195010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*.Jpg</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cxnSp>
        <p:nvCxnSpPr>
          <p:cNvPr id="72" name="Straight Arrow Connector 71"/>
          <p:cNvCxnSpPr/>
          <p:nvPr/>
        </p:nvCxnSpPr>
        <p:spPr>
          <a:xfrm flipH="1">
            <a:off x="10065565" y="3469928"/>
            <a:ext cx="2624" cy="679382"/>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831749" y="3009331"/>
            <a:ext cx="195010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accent1">
                    <a:lumMod val="75000"/>
                  </a:schemeClr>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 </a:t>
            </a: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Blob Trigger</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cxnSp>
        <p:nvCxnSpPr>
          <p:cNvPr id="74" name="Straight Arrow Connector 73"/>
          <p:cNvCxnSpPr/>
          <p:nvPr/>
        </p:nvCxnSpPr>
        <p:spPr>
          <a:xfrm>
            <a:off x="7846415" y="3026770"/>
            <a:ext cx="1584750" cy="3371"/>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708070" y="3163092"/>
            <a:ext cx="1645669" cy="1418112"/>
            <a:chOff x="3708070" y="3163092"/>
            <a:chExt cx="1645669" cy="1418112"/>
          </a:xfrm>
        </p:grpSpPr>
        <p:sp>
          <p:nvSpPr>
            <p:cNvPr id="7" name="Rectangle 6"/>
            <p:cNvSpPr/>
            <p:nvPr/>
          </p:nvSpPr>
          <p:spPr>
            <a:xfrm>
              <a:off x="3708070" y="3163092"/>
              <a:ext cx="1627255" cy="134132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i="0" u="none" strike="noStrike" kern="1200" cap="none" spc="0" normalizeH="0" baseline="0" noProof="0">
                <a:ln>
                  <a:noFill/>
                </a:ln>
                <a:solidFill>
                  <a:schemeClr val="accent1">
                    <a:lumMod val="75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grpSp>
          <p:nvGrpSpPr>
            <p:cNvPr id="63" name="Group 62"/>
            <p:cNvGrpSpPr/>
            <p:nvPr/>
          </p:nvGrpSpPr>
          <p:grpSpPr>
            <a:xfrm>
              <a:off x="3873120" y="3440408"/>
              <a:ext cx="1015323" cy="628484"/>
              <a:chOff x="4112356" y="4396477"/>
              <a:chExt cx="2129444" cy="918652"/>
            </a:xfrm>
          </p:grpSpPr>
          <p:pic>
            <p:nvPicPr>
              <p:cNvPr id="36" name="Picture 35"/>
              <p:cNvPicPr>
                <a:picLocks noChangeAspect="1"/>
              </p:cNvPicPr>
              <p:nvPr/>
            </p:nvPicPr>
            <p:blipFill>
              <a:blip r:embed="rId7"/>
              <a:stretch>
                <a:fillRect/>
              </a:stretch>
            </p:blipFill>
            <p:spPr>
              <a:xfrm>
                <a:off x="4112356" y="4396477"/>
                <a:ext cx="1915278" cy="619024"/>
              </a:xfrm>
              <a:prstGeom prst="rect">
                <a:avLst/>
              </a:prstGeom>
              <a:ln>
                <a:noFill/>
              </a:ln>
            </p:spPr>
          </p:pic>
          <p:pic>
            <p:nvPicPr>
              <p:cNvPr id="38" name="Picture 37"/>
              <p:cNvPicPr>
                <a:picLocks noChangeAspect="1"/>
              </p:cNvPicPr>
              <p:nvPr/>
            </p:nvPicPr>
            <p:blipFill>
              <a:blip r:embed="rId7"/>
              <a:stretch>
                <a:fillRect/>
              </a:stretch>
            </p:blipFill>
            <p:spPr>
              <a:xfrm>
                <a:off x="5069567" y="5055342"/>
                <a:ext cx="837770" cy="259787"/>
              </a:xfrm>
              <a:prstGeom prst="rect">
                <a:avLst/>
              </a:prstGeom>
              <a:ln>
                <a:noFill/>
              </a:ln>
            </p:spPr>
          </p:pic>
          <p:pic>
            <p:nvPicPr>
              <p:cNvPr id="39" name="Picture 38"/>
              <p:cNvPicPr>
                <a:picLocks noChangeAspect="1"/>
              </p:cNvPicPr>
              <p:nvPr/>
            </p:nvPicPr>
            <p:blipFill>
              <a:blip r:embed="rId7"/>
              <a:stretch>
                <a:fillRect/>
              </a:stretch>
            </p:blipFill>
            <p:spPr>
              <a:xfrm>
                <a:off x="5504520" y="5057418"/>
                <a:ext cx="450465" cy="255634"/>
              </a:xfrm>
              <a:prstGeom prst="rect">
                <a:avLst/>
              </a:prstGeom>
              <a:ln>
                <a:noFill/>
              </a:ln>
            </p:spPr>
          </p:pic>
          <p:pic>
            <p:nvPicPr>
              <p:cNvPr id="41" name="Picture 40"/>
              <p:cNvPicPr>
                <a:picLocks noChangeAspect="1"/>
              </p:cNvPicPr>
              <p:nvPr/>
            </p:nvPicPr>
            <p:blipFill>
              <a:blip r:embed="rId7"/>
              <a:stretch>
                <a:fillRect/>
              </a:stretch>
            </p:blipFill>
            <p:spPr>
              <a:xfrm>
                <a:off x="5791335" y="5039598"/>
                <a:ext cx="450465" cy="255634"/>
              </a:xfrm>
              <a:prstGeom prst="rect">
                <a:avLst/>
              </a:prstGeom>
              <a:ln>
                <a:noFill/>
              </a:ln>
            </p:spPr>
          </p:pic>
        </p:grpSp>
        <p:pic>
          <p:nvPicPr>
            <p:cNvPr id="76" name="Picture 75"/>
            <p:cNvPicPr>
              <a:picLocks noChangeAspect="1"/>
            </p:cNvPicPr>
            <p:nvPr/>
          </p:nvPicPr>
          <p:blipFill>
            <a:blip r:embed="rId8"/>
            <a:stretch>
              <a:fillRect/>
            </a:stretch>
          </p:blipFill>
          <p:spPr>
            <a:xfrm>
              <a:off x="4852252" y="4194313"/>
              <a:ext cx="501487" cy="386891"/>
            </a:xfrm>
            <a:prstGeom prst="rect">
              <a:avLst/>
            </a:prstGeom>
          </p:spPr>
        </p:pic>
      </p:grpSp>
      <p:grpSp>
        <p:nvGrpSpPr>
          <p:cNvPr id="77" name="Group 76"/>
          <p:cNvGrpSpPr/>
          <p:nvPr/>
        </p:nvGrpSpPr>
        <p:grpSpPr>
          <a:xfrm>
            <a:off x="8704763" y="4149310"/>
            <a:ext cx="3257974" cy="1763838"/>
            <a:chOff x="709780" y="1356695"/>
            <a:chExt cx="2167268" cy="2268367"/>
          </a:xfrm>
        </p:grpSpPr>
        <p:sp>
          <p:nvSpPr>
            <p:cNvPr id="78" name="TextBox 77"/>
            <p:cNvSpPr txBox="1"/>
            <p:nvPr/>
          </p:nvSpPr>
          <p:spPr>
            <a:xfrm>
              <a:off x="779081" y="3110504"/>
              <a:ext cx="1950104" cy="5145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accent1">
                      <a:lumMod val="75000"/>
                    </a:schemeClr>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 </a:t>
              </a: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*.Jpg</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pic>
          <p:nvPicPr>
            <p:cNvPr id="79" name="Picture 78"/>
            <p:cNvPicPr>
              <a:picLocks noChangeAspect="1"/>
            </p:cNvPicPr>
            <p:nvPr/>
          </p:nvPicPr>
          <p:blipFill>
            <a:blip r:embed="rId4"/>
            <a:stretch>
              <a:fillRect/>
            </a:stretch>
          </p:blipFill>
          <p:spPr>
            <a:xfrm>
              <a:off x="853356" y="2188517"/>
              <a:ext cx="622010" cy="800082"/>
            </a:xfrm>
            <a:prstGeom prst="rect">
              <a:avLst/>
            </a:prstGeom>
            <a:ln>
              <a:solidFill>
                <a:schemeClr val="bg1"/>
              </a:solidFill>
            </a:ln>
          </p:spPr>
        </p:pic>
        <p:sp>
          <p:nvSpPr>
            <p:cNvPr id="80" name="TextBox 79"/>
            <p:cNvSpPr txBox="1"/>
            <p:nvPr/>
          </p:nvSpPr>
          <p:spPr>
            <a:xfrm>
              <a:off x="709780" y="1356695"/>
              <a:ext cx="2167268" cy="9103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Blob Storage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t>
              </a:r>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output</a:t>
              </a: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 </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spTree>
    <p:extLst>
      <p:ext uri="{BB962C8B-B14F-4D97-AF65-F5344CB8AC3E}">
        <p14:creationId xmlns:p14="http://schemas.microsoft.com/office/powerpoint/2010/main" val="858851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617" y="954406"/>
            <a:ext cx="10515600" cy="4351338"/>
          </a:xfrm>
        </p:spPr>
        <p:txBody>
          <a:bodyPr>
            <a:noAutofit/>
          </a:bodyPr>
          <a:lstStyle/>
          <a:p>
            <a:pPr marL="0" indent="0">
              <a:buNone/>
            </a:pP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Moving Data, Resizing Images, Creating Manifest Files , Sending an Email storing result to SQL Server </a:t>
            </a:r>
            <a:endPar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2" name="Title 1"/>
          <p:cNvSpPr>
            <a:spLocks noGrp="1"/>
          </p:cNvSpPr>
          <p:nvPr>
            <p:ph type="title"/>
          </p:nvPr>
        </p:nvSpPr>
        <p:spPr>
          <a:xfrm>
            <a:off x="529067" y="264343"/>
            <a:ext cx="10695193" cy="821508"/>
          </a:xfrm>
          <a:noFill/>
        </p:spPr>
        <p:txBody>
          <a:bodyPr>
            <a:normAutofit/>
          </a:bodyPr>
          <a:lstStyle/>
          <a:p>
            <a:pPr algn="ctr"/>
            <a:r>
              <a:rPr lang="en-US" sz="4400" b="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DEMO - Resources</a:t>
            </a:r>
            <a:endParaRPr lang="en-GB" sz="44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6" name="Slide Number Placeholder 5"/>
          <p:cNvSpPr>
            <a:spLocks noGrp="1"/>
          </p:cNvSpPr>
          <p:nvPr>
            <p:ph type="sldNum" sz="quarter" idx="4294967295"/>
          </p:nvPr>
        </p:nvSpPr>
        <p:spPr/>
        <p:txBody>
          <a:bodyPr/>
          <a:lstStyle/>
          <a:p>
            <a:fld id="{D68E97F3-BDBB-4E50-A2C0-AEF02F4190EF}" type="slidenum">
              <a:rPr lang="en-GB" smtClean="0"/>
              <a:t>18</a:t>
            </a:fld>
            <a:endParaRPr lang="en-GB"/>
          </a:p>
        </p:txBody>
      </p:sp>
      <p:sp>
        <p:nvSpPr>
          <p:cNvPr id="7" name="Content Placeholder 6"/>
          <p:cNvSpPr>
            <a:spLocks noGrp="1"/>
          </p:cNvSpPr>
          <p:nvPr>
            <p:ph sz="half" idx="4294967295"/>
          </p:nvPr>
        </p:nvSpPr>
        <p:spPr>
          <a:xfrm>
            <a:off x="1018914" y="2348865"/>
            <a:ext cx="6686550" cy="4006850"/>
          </a:xfrm>
        </p:spPr>
        <p:txBody>
          <a:bodyPr>
            <a:normAutofit lnSpcReduction="10000"/>
          </a:bodyPr>
          <a:lstStyle/>
          <a:p>
            <a:pPr lvl="2">
              <a:buFont typeface="Wingdings" panose="05000000000000000000" pitchFamily="2" charset="2"/>
              <a:buChar char="Ø"/>
            </a:pPr>
            <a:r>
              <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Resource group</a:t>
            </a:r>
          </a:p>
          <a:p>
            <a:pPr lvl="2">
              <a:buFont typeface="Wingdings" panose="05000000000000000000" pitchFamily="2" charset="2"/>
              <a:buChar char="Ø"/>
            </a:pPr>
            <a:r>
              <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Data </a:t>
            </a:r>
            <a:r>
              <a:rPr lang="en-US" sz="26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Factory</a:t>
            </a:r>
            <a:endPar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lvl="2">
              <a:buFont typeface="Wingdings" panose="05000000000000000000" pitchFamily="2" charset="2"/>
              <a:buChar char="Ø"/>
            </a:pPr>
            <a:r>
              <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Blob Storage</a:t>
            </a:r>
          </a:p>
          <a:p>
            <a:pPr lvl="2">
              <a:buFont typeface="Wingdings" panose="05000000000000000000" pitchFamily="2" charset="2"/>
              <a:buChar char="Ø"/>
            </a:pPr>
            <a:r>
              <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SQL Server</a:t>
            </a:r>
          </a:p>
          <a:p>
            <a:pPr lvl="2">
              <a:buFont typeface="Wingdings" panose="05000000000000000000" pitchFamily="2" charset="2"/>
              <a:buChar char="Ø"/>
            </a:pPr>
            <a:r>
              <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Key Vault</a:t>
            </a:r>
          </a:p>
          <a:p>
            <a:pPr lvl="2">
              <a:buFont typeface="Wingdings" panose="05000000000000000000" pitchFamily="2" charset="2"/>
              <a:buChar char="Ø"/>
            </a:pPr>
            <a:r>
              <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 Azure Functions</a:t>
            </a:r>
          </a:p>
          <a:p>
            <a:pPr lvl="2">
              <a:buFont typeface="Wingdings" panose="05000000000000000000" pitchFamily="2" charset="2"/>
              <a:buChar char="Ø"/>
            </a:pPr>
            <a:r>
              <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Logic Apps</a:t>
            </a:r>
          </a:p>
          <a:p>
            <a:pPr marL="0" indent="0">
              <a:buNone/>
            </a:pPr>
            <a:endParaRPr lang="en-GB" sz="3200" dirty="0"/>
          </a:p>
          <a:p>
            <a:pPr marL="0" indent="0">
              <a:buNone/>
            </a:pPr>
            <a:endParaRPr lang="en-GB" dirty="0"/>
          </a:p>
        </p:txBody>
      </p:sp>
    </p:spTree>
    <p:extLst>
      <p:ext uri="{BB962C8B-B14F-4D97-AF65-F5344CB8AC3E}">
        <p14:creationId xmlns:p14="http://schemas.microsoft.com/office/powerpoint/2010/main" val="3053672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2022" y="110038"/>
            <a:ext cx="9418359" cy="661488"/>
          </a:xfrm>
          <a:noFill/>
        </p:spPr>
        <p:txBody>
          <a:bodyPr>
            <a:noAutofit/>
          </a:bodyPr>
          <a:lstStyle/>
          <a:p>
            <a:pPr algn="ctr"/>
            <a:r>
              <a:rPr lang="en-US" sz="4400" b="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Conclusion</a:t>
            </a:r>
            <a:endParaRPr lang="en-GB" sz="44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5" name="Slide Number Placeholder 4"/>
          <p:cNvSpPr>
            <a:spLocks noGrp="1"/>
          </p:cNvSpPr>
          <p:nvPr>
            <p:ph type="sldNum" sz="quarter" idx="4294967295"/>
          </p:nvPr>
        </p:nvSpPr>
        <p:spPr/>
        <p:txBody>
          <a:bodyPr/>
          <a:lstStyle/>
          <a:p>
            <a:fld id="{D68E97F3-BDBB-4E50-A2C0-AEF02F4190EF}" type="slidenum">
              <a:rPr lang="en-GB" smtClean="0"/>
              <a:t>19</a:t>
            </a:fld>
            <a:endParaRPr lang="en-GB"/>
          </a:p>
        </p:txBody>
      </p:sp>
      <p:sp>
        <p:nvSpPr>
          <p:cNvPr id="4" name="Rectangle 3"/>
          <p:cNvSpPr/>
          <p:nvPr/>
        </p:nvSpPr>
        <p:spPr>
          <a:xfrm>
            <a:off x="3048000" y="-18038415"/>
            <a:ext cx="6096000" cy="3323987"/>
          </a:xfrm>
          <a:prstGeom prst="rect">
            <a:avLst/>
          </a:prstGeom>
        </p:spPr>
        <p:txBody>
          <a:bodyPr>
            <a:spAutoFit/>
          </a:bodyPr>
          <a:lstStyle/>
          <a:p>
            <a:pPr marL="514350" indent="-514350">
              <a:buAutoNum type="arabicPeriod"/>
            </a:pPr>
            <a:r>
              <a:rPr lang="en-US" sz="1000" dirty="0">
                <a:solidFill>
                  <a:srgbClr val="7030A0"/>
                </a:solidFill>
              </a:rPr>
              <a:t>Azure Data Factory </a:t>
            </a:r>
          </a:p>
          <a:p>
            <a:pPr lvl="1">
              <a:buFont typeface="Wingdings" panose="05000000000000000000" pitchFamily="2" charset="2"/>
              <a:buChar char="ü"/>
            </a:pPr>
            <a:r>
              <a:rPr lang="en-US" sz="1000" dirty="0">
                <a:solidFill>
                  <a:srgbClr val="7030A0"/>
                </a:solidFill>
              </a:rPr>
              <a:t>Cloud based data integration tools</a:t>
            </a:r>
          </a:p>
          <a:p>
            <a:pPr lvl="1">
              <a:buFont typeface="Wingdings" panose="05000000000000000000" pitchFamily="2" charset="2"/>
              <a:buChar char="ü"/>
            </a:pPr>
            <a:r>
              <a:rPr lang="en-US" sz="1000" dirty="0">
                <a:solidFill>
                  <a:srgbClr val="7030A0"/>
                </a:solidFill>
              </a:rPr>
              <a:t>No code Low  code solution</a:t>
            </a:r>
          </a:p>
          <a:p>
            <a:pPr lvl="1">
              <a:buFont typeface="Wingdings" panose="05000000000000000000" pitchFamily="2" charset="2"/>
              <a:buChar char="ü"/>
            </a:pPr>
            <a:r>
              <a:rPr lang="en-US" sz="1000" dirty="0">
                <a:solidFill>
                  <a:srgbClr val="7030A0"/>
                </a:solidFill>
              </a:rPr>
              <a:t>PaaS</a:t>
            </a:r>
          </a:p>
          <a:p>
            <a:pPr lvl="1">
              <a:buFont typeface="Wingdings" panose="05000000000000000000" pitchFamily="2" charset="2"/>
              <a:buChar char="ü"/>
            </a:pPr>
            <a:r>
              <a:rPr lang="en-US" sz="1000" dirty="0">
                <a:solidFill>
                  <a:srgbClr val="7030A0"/>
                </a:solidFill>
              </a:rPr>
              <a:t>Serverless</a:t>
            </a:r>
          </a:p>
          <a:p>
            <a:r>
              <a:rPr lang="en-US" sz="1000" dirty="0">
                <a:solidFill>
                  <a:srgbClr val="7030A0"/>
                </a:solidFill>
              </a:rPr>
              <a:t>2. Azure Functions</a:t>
            </a:r>
          </a:p>
          <a:p>
            <a:pPr lvl="1">
              <a:buFont typeface="Wingdings" panose="05000000000000000000" pitchFamily="2" charset="2"/>
              <a:buChar char="ü"/>
            </a:pPr>
            <a:r>
              <a:rPr lang="en-US" sz="1000" dirty="0">
                <a:solidFill>
                  <a:srgbClr val="7030A0"/>
                </a:solidFill>
              </a:rPr>
              <a:t>A small peace of code in cloud </a:t>
            </a:r>
          </a:p>
          <a:p>
            <a:pPr lvl="1">
              <a:buFont typeface="Wingdings" panose="05000000000000000000" pitchFamily="2" charset="2"/>
              <a:buChar char="ü"/>
            </a:pPr>
            <a:r>
              <a:rPr lang="en-US" sz="1000" dirty="0">
                <a:solidFill>
                  <a:srgbClr val="7030A0"/>
                </a:solidFill>
              </a:rPr>
              <a:t>Integration solution</a:t>
            </a:r>
          </a:p>
          <a:p>
            <a:pPr lvl="1">
              <a:buFont typeface="Wingdings" panose="05000000000000000000" pitchFamily="2" charset="2"/>
              <a:buChar char="ü"/>
            </a:pPr>
            <a:r>
              <a:rPr lang="en-US" sz="1000" dirty="0">
                <a:solidFill>
                  <a:srgbClr val="7030A0"/>
                </a:solidFill>
              </a:rPr>
              <a:t>Event driven </a:t>
            </a:r>
          </a:p>
          <a:p>
            <a:pPr lvl="1">
              <a:buFont typeface="Wingdings" panose="05000000000000000000" pitchFamily="2" charset="2"/>
              <a:buChar char="ü"/>
            </a:pPr>
            <a:r>
              <a:rPr lang="en-GB" sz="1000" dirty="0">
                <a:solidFill>
                  <a:srgbClr val="7030A0"/>
                </a:solidFill>
              </a:rPr>
              <a:t>Serverless compute service </a:t>
            </a:r>
            <a:endParaRPr lang="en-US" sz="1000" dirty="0">
              <a:solidFill>
                <a:srgbClr val="7030A0"/>
              </a:solidFill>
            </a:endParaRPr>
          </a:p>
          <a:p>
            <a:r>
              <a:rPr lang="en-US" sz="1000" dirty="0">
                <a:solidFill>
                  <a:srgbClr val="7030A0"/>
                </a:solidFill>
              </a:rPr>
              <a:t>3. Azure Logic Apps</a:t>
            </a:r>
          </a:p>
          <a:p>
            <a:pPr lvl="1">
              <a:buFont typeface="Wingdings" panose="05000000000000000000" pitchFamily="2" charset="2"/>
              <a:buChar char="ü"/>
            </a:pPr>
            <a:r>
              <a:rPr lang="en-US" sz="1000" dirty="0">
                <a:solidFill>
                  <a:srgbClr val="7030A0"/>
                </a:solidFill>
              </a:rPr>
              <a:t>Event driven </a:t>
            </a:r>
          </a:p>
          <a:p>
            <a:pPr lvl="1">
              <a:buFont typeface="Wingdings" panose="05000000000000000000" pitchFamily="2" charset="2"/>
              <a:buChar char="ü"/>
            </a:pPr>
            <a:r>
              <a:rPr lang="en-US" sz="1000" dirty="0">
                <a:solidFill>
                  <a:srgbClr val="7030A0"/>
                </a:solidFill>
              </a:rPr>
              <a:t>No code Low code </a:t>
            </a:r>
          </a:p>
          <a:p>
            <a:pPr lvl="1">
              <a:buFont typeface="Wingdings" panose="05000000000000000000" pitchFamily="2" charset="2"/>
              <a:buChar char="ü"/>
            </a:pPr>
            <a:r>
              <a:rPr lang="en-US" sz="1000" dirty="0">
                <a:solidFill>
                  <a:srgbClr val="7030A0"/>
                </a:solidFill>
              </a:rPr>
              <a:t>Integration solution </a:t>
            </a:r>
          </a:p>
          <a:p>
            <a:pPr lvl="1">
              <a:buFont typeface="Wingdings" panose="05000000000000000000" pitchFamily="2" charset="2"/>
              <a:buChar char="ü"/>
            </a:pPr>
            <a:r>
              <a:rPr lang="en-US" sz="1000" dirty="0">
                <a:solidFill>
                  <a:srgbClr val="7030A0"/>
                </a:solidFill>
              </a:rPr>
              <a:t>Serverless</a:t>
            </a:r>
          </a:p>
          <a:p>
            <a:pPr lvl="1"/>
            <a:r>
              <a:rPr lang="en-US" sz="1000" dirty="0"/>
              <a:t>                                    </a:t>
            </a:r>
          </a:p>
          <a:p>
            <a:pPr lvl="1">
              <a:buFont typeface="Wingdings" panose="05000000000000000000" pitchFamily="2" charset="2"/>
              <a:buChar char="ü"/>
            </a:pPr>
            <a:endParaRPr lang="en-US" sz="1000" dirty="0"/>
          </a:p>
          <a:p>
            <a:pPr lvl="1">
              <a:buFont typeface="Wingdings" panose="05000000000000000000" pitchFamily="2" charset="2"/>
              <a:buChar char="ü"/>
            </a:pPr>
            <a:endParaRPr lang="en-US" sz="1000" dirty="0"/>
          </a:p>
          <a:p>
            <a:pPr lvl="1"/>
            <a:endParaRPr lang="en-US" sz="1000" dirty="0"/>
          </a:p>
          <a:p>
            <a:endParaRPr lang="en-US" sz="1000" dirty="0"/>
          </a:p>
          <a:p>
            <a:r>
              <a:rPr lang="en-US" sz="1000" dirty="0"/>
              <a:t>            </a:t>
            </a:r>
            <a:endParaRPr lang="en-US" sz="1000" b="1" dirty="0"/>
          </a:p>
        </p:txBody>
      </p:sp>
      <p:sp>
        <p:nvSpPr>
          <p:cNvPr id="11" name="Rounded Rectangle 10"/>
          <p:cNvSpPr/>
          <p:nvPr/>
        </p:nvSpPr>
        <p:spPr>
          <a:xfrm>
            <a:off x="671837" y="1185959"/>
            <a:ext cx="5546083" cy="2588895"/>
          </a:xfrm>
          <a:prstGeom prst="roundRect">
            <a:avLst/>
          </a:prstGeom>
          <a:noFill/>
          <a:ln w="38100"/>
        </p:spPr>
        <p:style>
          <a:lnRef idx="1">
            <a:schemeClr val="dk1"/>
          </a:lnRef>
          <a:fillRef idx="2">
            <a:schemeClr val="dk1"/>
          </a:fillRef>
          <a:effectRef idx="1">
            <a:schemeClr val="dk1"/>
          </a:effectRef>
          <a:fontRef idx="minor">
            <a:schemeClr val="dk1"/>
          </a:fontRef>
        </p:style>
        <p:txBody>
          <a:bodyPr rtlCol="0" anchor="ctr"/>
          <a:lstStyle/>
          <a:p>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1.  Azure Data Factory </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Cloud based data </a:t>
            </a:r>
            <a:r>
              <a:rPr lang="en-US" sz="2400" b="0" dirty="0" smtClean="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integration</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Azure Platform as a Service (PaaS) &amp; </a:t>
            </a:r>
            <a:r>
              <a:rPr lang="en-US" sz="2400" b="0" dirty="0" smtClean="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Serverless</a:t>
            </a:r>
            <a:endPar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No code Low or code </a:t>
            </a:r>
            <a:r>
              <a:rPr lang="en-US" sz="2400" b="0" dirty="0" smtClean="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solution</a:t>
            </a:r>
            <a:endPar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12" name="Rounded Rectangle 11"/>
          <p:cNvSpPr/>
          <p:nvPr/>
        </p:nvSpPr>
        <p:spPr>
          <a:xfrm>
            <a:off x="3301654" y="3858790"/>
            <a:ext cx="5722331" cy="2705006"/>
          </a:xfrm>
          <a:prstGeom prst="roundRect">
            <a:avLst/>
          </a:prstGeom>
          <a:noFill/>
          <a:ln w="38100"/>
        </p:spPr>
        <p:style>
          <a:lnRef idx="1">
            <a:schemeClr val="dk1"/>
          </a:lnRef>
          <a:fillRef idx="2">
            <a:schemeClr val="dk1"/>
          </a:fillRef>
          <a:effectRef idx="1">
            <a:schemeClr val="dk1"/>
          </a:effectRef>
          <a:fontRef idx="minor">
            <a:schemeClr val="dk1"/>
          </a:fontRef>
        </p:style>
        <p:txBody>
          <a:bodyPr rtlCol="0" anchor="ctr"/>
          <a:lstStyle/>
          <a:p>
            <a:r>
              <a:rPr lang="en-US" sz="2800" dirty="0" smtClean="0">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2.  </a:t>
            </a: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Azure Functions</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 small peace of code in cloud </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Integration solution</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Event driven </a:t>
            </a:r>
          </a:p>
          <a:p>
            <a:pPr lvl="1">
              <a:buFont typeface="Wingdings" panose="05000000000000000000" pitchFamily="2" charset="2"/>
              <a:buChar char="Ø"/>
            </a:pPr>
            <a:r>
              <a:rPr lang="en-GB" sz="2400" b="0" dirty="0" err="1">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Serverless</a:t>
            </a:r>
            <a:r>
              <a:rPr lang="en-GB"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compute service</a:t>
            </a:r>
            <a:r>
              <a:rPr lang="en-GB" sz="2400" dirty="0">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endParaRPr lang="en-US" sz="2400" dirty="0">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endParaRPr lang="en-US" sz="2800" dirty="0">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3" name="Rounded Rectangle 12"/>
          <p:cNvSpPr/>
          <p:nvPr/>
        </p:nvSpPr>
        <p:spPr>
          <a:xfrm>
            <a:off x="6343650" y="1185960"/>
            <a:ext cx="5252085" cy="2588894"/>
          </a:xfrm>
          <a:prstGeom prst="roundRect">
            <a:avLst/>
          </a:prstGeom>
          <a:noFill/>
          <a:ln w="38100"/>
        </p:spPr>
        <p:style>
          <a:lnRef idx="1">
            <a:schemeClr val="dk1"/>
          </a:lnRef>
          <a:fillRef idx="2">
            <a:schemeClr val="dk1"/>
          </a:fillRef>
          <a:effectRef idx="1">
            <a:schemeClr val="dk1"/>
          </a:effectRef>
          <a:fontRef idx="minor">
            <a:schemeClr val="dk1"/>
          </a:fontRef>
        </p:style>
        <p:txBody>
          <a:bodyPr rtlCol="0" anchor="ctr"/>
          <a:lstStyle/>
          <a:p>
            <a:r>
              <a:rPr lang="en-US" sz="2400" b="0" dirty="0" smtClean="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3. Azure </a:t>
            </a: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Logic Apps</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Event driven </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No code or Low code </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Integration solution </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Serverless</a:t>
            </a:r>
          </a:p>
        </p:txBody>
      </p:sp>
    </p:spTree>
    <p:extLst>
      <p:ext uri="{BB962C8B-B14F-4D97-AF65-F5344CB8AC3E}">
        <p14:creationId xmlns:p14="http://schemas.microsoft.com/office/powerpoint/2010/main" val="74255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fontScale="77500" lnSpcReduction="20000"/>
          </a:bodyPr>
          <a:lstStyle/>
          <a:p>
            <a:r>
              <a:rPr lang="en-US" dirty="0"/>
              <a:t>In this demo-driven session, we'll explore a case study in which data is moved from Azure SQL Server to Azure blob Storage and will also go into customized notification using Azure Logic Apps and how to resize images and create a manifest file using Azure Function.</a:t>
            </a:r>
          </a:p>
          <a:p>
            <a:r>
              <a:rPr lang="en-US" dirty="0"/>
              <a:t>By the end of the session, you will have learned the basics on: Azure Data Factory, Azure Function, Azure Logic Apps, Azure Key Vault, Azure Storage Account, and Azure SQL Server - as well as how to use them in a variety of scenarios.</a:t>
            </a:r>
          </a:p>
        </p:txBody>
      </p:sp>
      <p:sp>
        <p:nvSpPr>
          <p:cNvPr id="7" name="Title 6"/>
          <p:cNvSpPr>
            <a:spLocks noGrp="1"/>
          </p:cNvSpPr>
          <p:nvPr>
            <p:ph type="title"/>
          </p:nvPr>
        </p:nvSpPr>
        <p:spPr/>
        <p:txBody>
          <a:bodyPr/>
          <a:lstStyle/>
          <a:p>
            <a:r>
              <a:rPr lang="en-US" dirty="0" smtClean="0"/>
              <a:t>Abstract</a:t>
            </a:r>
            <a:endParaRPr lang="en-GB" dirty="0"/>
          </a:p>
        </p:txBody>
      </p:sp>
    </p:spTree>
    <p:extLst>
      <p:ext uri="{BB962C8B-B14F-4D97-AF65-F5344CB8AC3E}">
        <p14:creationId xmlns:p14="http://schemas.microsoft.com/office/powerpoint/2010/main" val="223019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9F42CBC0-B7F5-7640-B95A-C8228AED1A05}"/>
              </a:ext>
            </a:extLst>
          </p:cNvPr>
          <p:cNvSpPr>
            <a:spLocks noGrp="1"/>
          </p:cNvSpPr>
          <p:nvPr>
            <p:ph idx="12"/>
          </p:nvPr>
        </p:nvSpPr>
        <p:spPr>
          <a:xfrm>
            <a:off x="898421" y="4454111"/>
            <a:ext cx="5601378" cy="553208"/>
          </a:xfrm>
        </p:spPr>
        <p:txBody>
          <a:bodyPr>
            <a:normAutofit/>
          </a:bodyPr>
          <a:lstStyle/>
          <a:p>
            <a:r>
              <a:rPr lang="en-US" sz="2400" dirty="0"/>
              <a:t>@AlpaB7</a:t>
            </a:r>
          </a:p>
        </p:txBody>
      </p:sp>
      <p:sp>
        <p:nvSpPr>
          <p:cNvPr id="11" name="Content Placeholder 5">
            <a:extLst>
              <a:ext uri="{FF2B5EF4-FFF2-40B4-BE49-F238E27FC236}">
                <a16:creationId xmlns:a16="http://schemas.microsoft.com/office/drawing/2014/main" id="{33635C4D-5EAB-354D-9225-BC04B576C009}"/>
              </a:ext>
            </a:extLst>
          </p:cNvPr>
          <p:cNvSpPr>
            <a:spLocks noGrp="1"/>
          </p:cNvSpPr>
          <p:nvPr>
            <p:ph idx="13"/>
          </p:nvPr>
        </p:nvSpPr>
        <p:spPr>
          <a:xfrm>
            <a:off x="898421" y="4920095"/>
            <a:ext cx="5601378" cy="553208"/>
          </a:xfrm>
        </p:spPr>
        <p:txBody>
          <a:bodyPr>
            <a:noAutofit/>
          </a:bodyPr>
          <a:lstStyle/>
          <a:p>
            <a:r>
              <a:rPr lang="en-GB" sz="2400" dirty="0">
                <a:hlinkClick r:id="rId3"/>
              </a:rPr>
              <a:t>Alpa Buddhabhatti | LinkedIn</a:t>
            </a:r>
            <a:endParaRPr lang="en-US" sz="2400" dirty="0">
              <a:solidFill>
                <a:schemeClr val="bg1"/>
              </a:solidFill>
            </a:endParaRPr>
          </a:p>
        </p:txBody>
      </p:sp>
      <p:sp>
        <p:nvSpPr>
          <p:cNvPr id="12" name="Content Placeholder 6">
            <a:extLst>
              <a:ext uri="{FF2B5EF4-FFF2-40B4-BE49-F238E27FC236}">
                <a16:creationId xmlns:a16="http://schemas.microsoft.com/office/drawing/2014/main" id="{81F9E485-670C-8F44-8C45-B464164BEA42}"/>
              </a:ext>
            </a:extLst>
          </p:cNvPr>
          <p:cNvSpPr>
            <a:spLocks noGrp="1"/>
          </p:cNvSpPr>
          <p:nvPr>
            <p:ph idx="14"/>
          </p:nvPr>
        </p:nvSpPr>
        <p:spPr>
          <a:xfrm>
            <a:off x="836118" y="5999122"/>
            <a:ext cx="8571334" cy="553208"/>
          </a:xfrm>
        </p:spPr>
        <p:txBody>
          <a:bodyPr>
            <a:normAutofit fontScale="85000" lnSpcReduction="10000"/>
          </a:bodyPr>
          <a:lstStyle/>
          <a:p>
            <a:r>
              <a:rPr lang="en-US" dirty="0"/>
              <a:t>https://</a:t>
            </a:r>
            <a:r>
              <a:rPr lang="en-US" dirty="0" smtClean="0"/>
              <a:t>github.com/alpaBuddhabhatti/PASSSUMMIT2022</a:t>
            </a:r>
            <a:endParaRPr lang="en-US" dirty="0"/>
          </a:p>
        </p:txBody>
      </p:sp>
      <p:pic>
        <p:nvPicPr>
          <p:cNvPr id="13" name="Graphic 13">
            <a:extLst>
              <a:ext uri="{FF2B5EF4-FFF2-40B4-BE49-F238E27FC236}">
                <a16:creationId xmlns:a16="http://schemas.microsoft.com/office/drawing/2014/main" id="{8619409C-887A-B848-A295-B00F174B384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67181" y="5999721"/>
            <a:ext cx="368937" cy="368937"/>
          </a:xfrm>
          <a:prstGeom prst="rect">
            <a:avLst/>
          </a:prstGeom>
        </p:spPr>
      </p:pic>
      <p:pic>
        <p:nvPicPr>
          <p:cNvPr id="14" name="Picture 13">
            <a:extLst>
              <a:ext uri="{FF2B5EF4-FFF2-40B4-BE49-F238E27FC236}">
                <a16:creationId xmlns:a16="http://schemas.microsoft.com/office/drawing/2014/main" id="{3E7747AC-8AB1-AE40-9A6A-7B3246642D9C}"/>
              </a:ext>
            </a:extLst>
          </p:cNvPr>
          <p:cNvPicPr>
            <a:picLocks noChangeAspect="1"/>
          </p:cNvPicPr>
          <p:nvPr/>
        </p:nvPicPr>
        <p:blipFill>
          <a:blip r:embed="rId7"/>
          <a:stretch>
            <a:fillRect/>
          </a:stretch>
        </p:blipFill>
        <p:spPr>
          <a:xfrm>
            <a:off x="498577" y="4585062"/>
            <a:ext cx="356952" cy="291306"/>
          </a:xfrm>
          <a:prstGeom prst="rect">
            <a:avLst/>
          </a:prstGeom>
        </p:spPr>
      </p:pic>
      <p:pic>
        <p:nvPicPr>
          <p:cNvPr id="15" name="Graphic 15">
            <a:extLst>
              <a:ext uri="{FF2B5EF4-FFF2-40B4-BE49-F238E27FC236}">
                <a16:creationId xmlns:a16="http://schemas.microsoft.com/office/drawing/2014/main" id="{5F7B0E04-5A03-AD4C-91C3-E83005AE9D3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98577" y="5053433"/>
            <a:ext cx="356952" cy="356952"/>
          </a:xfrm>
          <a:prstGeom prst="rect">
            <a:avLst/>
          </a:prstGeom>
        </p:spPr>
      </p:pic>
      <p:sp>
        <p:nvSpPr>
          <p:cNvPr id="16" name="Rectangle 15"/>
          <p:cNvSpPr/>
          <p:nvPr/>
        </p:nvSpPr>
        <p:spPr>
          <a:xfrm>
            <a:off x="898421" y="5466070"/>
            <a:ext cx="4937249" cy="461665"/>
          </a:xfrm>
          <a:prstGeom prst="rect">
            <a:avLst/>
          </a:prstGeom>
        </p:spPr>
        <p:txBody>
          <a:bodyPr wrap="none">
            <a:spAutoFit/>
          </a:bodyPr>
          <a:lstStyle/>
          <a:p>
            <a:r>
              <a:rPr lang="en-GB" sz="2400" dirty="0">
                <a:solidFill>
                  <a:schemeClr val="bg1"/>
                </a:solidFill>
                <a:latin typeface="IBM Plex Sans" panose="020B0604020202020204" charset="0"/>
              </a:rPr>
              <a:t>https://medium.com/@meetalpa</a:t>
            </a:r>
          </a:p>
        </p:txBody>
      </p:sp>
      <p:pic>
        <p:nvPicPr>
          <p:cNvPr id="17" name="Graphic 79">
            <a:extLst>
              <a:ext uri="{FF2B5EF4-FFF2-40B4-BE49-F238E27FC236}">
                <a16:creationId xmlns:a16="http://schemas.microsoft.com/office/drawing/2014/main" id="{799F4951-FFE3-8649-9BB5-BC617EBF13A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73"/>
              </a:ext>
            </a:extLst>
          </a:blip>
          <a:stretch>
            <a:fillRect/>
          </a:stretch>
        </p:blipFill>
        <p:spPr>
          <a:xfrm>
            <a:off x="467181" y="5488253"/>
            <a:ext cx="457200" cy="457200"/>
          </a:xfrm>
          <a:prstGeom prst="rect">
            <a:avLst/>
          </a:prstGeom>
        </p:spPr>
      </p:pic>
    </p:spTree>
    <p:extLst>
      <p:ext uri="{BB962C8B-B14F-4D97-AF65-F5344CB8AC3E}">
        <p14:creationId xmlns:p14="http://schemas.microsoft.com/office/powerpoint/2010/main" val="41188281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9104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DCC9B-D507-6445-8B25-52BE472023F6}"/>
              </a:ext>
            </a:extLst>
          </p:cNvPr>
          <p:cNvSpPr>
            <a:spLocks noGrp="1"/>
          </p:cNvSpPr>
          <p:nvPr>
            <p:ph type="title"/>
          </p:nvPr>
        </p:nvSpPr>
        <p:spPr/>
        <p:txBody>
          <a:bodyPr/>
          <a:lstStyle/>
          <a:p>
            <a:r>
              <a:rPr lang="en-US" dirty="0" smtClean="0"/>
              <a:t>Alpa</a:t>
            </a:r>
            <a:endParaRPr lang="en-US" dirty="0"/>
          </a:p>
        </p:txBody>
      </p:sp>
      <p:sp>
        <p:nvSpPr>
          <p:cNvPr id="3" name="Content Placeholder 2">
            <a:extLst>
              <a:ext uri="{FF2B5EF4-FFF2-40B4-BE49-F238E27FC236}">
                <a16:creationId xmlns:a16="http://schemas.microsoft.com/office/drawing/2014/main" id="{7F99F984-5EE3-D946-985F-107BD24A32D9}"/>
              </a:ext>
            </a:extLst>
          </p:cNvPr>
          <p:cNvSpPr>
            <a:spLocks noGrp="1"/>
          </p:cNvSpPr>
          <p:nvPr>
            <p:ph idx="1"/>
          </p:nvPr>
        </p:nvSpPr>
        <p:spPr/>
        <p:txBody>
          <a:bodyPr/>
          <a:lstStyle/>
          <a:p>
            <a:r>
              <a:rPr lang="en-US" dirty="0" smtClean="0"/>
              <a:t>Azure Consultant</a:t>
            </a:r>
            <a:endParaRPr lang="en-US" dirty="0"/>
          </a:p>
        </p:txBody>
      </p:sp>
      <p:pic>
        <p:nvPicPr>
          <p:cNvPr id="13" name="Picture Placeholder 12">
            <a:extLst>
              <a:ext uri="{FF2B5EF4-FFF2-40B4-BE49-F238E27FC236}">
                <a16:creationId xmlns:a16="http://schemas.microsoft.com/office/drawing/2014/main" id="{F204E9F5-6050-4C42-ADC3-B865CB842845}"/>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tretch>
            <a:fillRect/>
          </a:stretch>
        </p:blipFill>
        <p:spPr>
          <a:xfrm>
            <a:off x="6702439" y="383986"/>
            <a:ext cx="1685405" cy="1594517"/>
          </a:xfrm>
        </p:spPr>
      </p:pic>
      <p:sp>
        <p:nvSpPr>
          <p:cNvPr id="5" name="Content Placeholder 4">
            <a:extLst>
              <a:ext uri="{FF2B5EF4-FFF2-40B4-BE49-F238E27FC236}">
                <a16:creationId xmlns:a16="http://schemas.microsoft.com/office/drawing/2014/main" id="{9F42CBC0-B7F5-7640-B95A-C8228AED1A05}"/>
              </a:ext>
            </a:extLst>
          </p:cNvPr>
          <p:cNvSpPr>
            <a:spLocks noGrp="1"/>
          </p:cNvSpPr>
          <p:nvPr>
            <p:ph idx="12"/>
          </p:nvPr>
        </p:nvSpPr>
        <p:spPr>
          <a:xfrm>
            <a:off x="898421" y="4454111"/>
            <a:ext cx="5601378" cy="553208"/>
          </a:xfrm>
        </p:spPr>
        <p:txBody>
          <a:bodyPr/>
          <a:lstStyle/>
          <a:p>
            <a:r>
              <a:rPr lang="en-US" dirty="0">
                <a:latin typeface="IBM Plex Sans" panose="020B0604020202020204" charset="0"/>
              </a:rPr>
              <a:t>@AlpaB7</a:t>
            </a:r>
          </a:p>
        </p:txBody>
      </p:sp>
      <p:sp>
        <p:nvSpPr>
          <p:cNvPr id="6" name="Content Placeholder 5">
            <a:extLst>
              <a:ext uri="{FF2B5EF4-FFF2-40B4-BE49-F238E27FC236}">
                <a16:creationId xmlns:a16="http://schemas.microsoft.com/office/drawing/2014/main" id="{33635C4D-5EAB-354D-9225-BC04B576C009}"/>
              </a:ext>
            </a:extLst>
          </p:cNvPr>
          <p:cNvSpPr>
            <a:spLocks noGrp="1"/>
          </p:cNvSpPr>
          <p:nvPr>
            <p:ph idx="13"/>
          </p:nvPr>
        </p:nvSpPr>
        <p:spPr>
          <a:xfrm>
            <a:off x="898421" y="4920095"/>
            <a:ext cx="5601378" cy="553208"/>
          </a:xfrm>
        </p:spPr>
        <p:txBody>
          <a:bodyPr>
            <a:noAutofit/>
          </a:bodyPr>
          <a:lstStyle/>
          <a:p>
            <a:r>
              <a:rPr lang="en-GB" dirty="0">
                <a:latin typeface="IBM Plex Sans" panose="020B0604020202020204" charset="0"/>
                <a:hlinkClick r:id="rId4"/>
              </a:rPr>
              <a:t>Alpa Buddhabhatti | LinkedIn</a:t>
            </a:r>
            <a:endParaRPr lang="en-US" dirty="0">
              <a:solidFill>
                <a:schemeClr val="bg1"/>
              </a:solidFill>
              <a:latin typeface="IBM Plex Sans" panose="020B0604020202020204" charset="0"/>
            </a:endParaRPr>
          </a:p>
        </p:txBody>
      </p:sp>
      <p:sp>
        <p:nvSpPr>
          <p:cNvPr id="7" name="Content Placeholder 6">
            <a:extLst>
              <a:ext uri="{FF2B5EF4-FFF2-40B4-BE49-F238E27FC236}">
                <a16:creationId xmlns:a16="http://schemas.microsoft.com/office/drawing/2014/main" id="{81F9E485-670C-8F44-8C45-B464164BEA42}"/>
              </a:ext>
            </a:extLst>
          </p:cNvPr>
          <p:cNvSpPr>
            <a:spLocks noGrp="1"/>
          </p:cNvSpPr>
          <p:nvPr>
            <p:ph idx="14"/>
          </p:nvPr>
        </p:nvSpPr>
        <p:spPr>
          <a:xfrm>
            <a:off x="855529" y="5905552"/>
            <a:ext cx="8571334" cy="553208"/>
          </a:xfrm>
        </p:spPr>
        <p:txBody>
          <a:bodyPr>
            <a:normAutofit/>
          </a:bodyPr>
          <a:lstStyle/>
          <a:p>
            <a:r>
              <a:rPr lang="en-US" dirty="0">
                <a:latin typeface="IBM Plex Sans" panose="020B0604020202020204" charset="0"/>
              </a:rPr>
              <a:t>https://</a:t>
            </a:r>
            <a:r>
              <a:rPr lang="en-US" dirty="0" smtClean="0">
                <a:latin typeface="IBM Plex Sans" panose="020B0604020202020204" charset="0"/>
              </a:rPr>
              <a:t>github.com/alpaBuddhabhatti/PASSSUMMIT2022</a:t>
            </a:r>
            <a:endParaRPr lang="en-US" dirty="0">
              <a:latin typeface="IBM Plex Sans" panose="020B0604020202020204" charset="0"/>
            </a:endParaRPr>
          </a:p>
        </p:txBody>
      </p:sp>
      <p:sp>
        <p:nvSpPr>
          <p:cNvPr id="8" name="Content Placeholder 7">
            <a:extLst>
              <a:ext uri="{FF2B5EF4-FFF2-40B4-BE49-F238E27FC236}">
                <a16:creationId xmlns:a16="http://schemas.microsoft.com/office/drawing/2014/main" id="{4177444F-EC04-6443-BB89-E14460A223D8}"/>
              </a:ext>
            </a:extLst>
          </p:cNvPr>
          <p:cNvSpPr>
            <a:spLocks noGrp="1"/>
          </p:cNvSpPr>
          <p:nvPr>
            <p:ph idx="17"/>
          </p:nvPr>
        </p:nvSpPr>
        <p:spPr/>
        <p:txBody>
          <a:bodyPr/>
          <a:lstStyle/>
          <a:p>
            <a:r>
              <a:rPr lang="en-US" dirty="0" smtClean="0"/>
              <a:t>Cluster Reply UK</a:t>
            </a:r>
            <a:endParaRPr lang="en-US" dirty="0"/>
          </a:p>
        </p:txBody>
      </p:sp>
      <p:sp>
        <p:nvSpPr>
          <p:cNvPr id="18" name="Content Placeholder 17">
            <a:extLst>
              <a:ext uri="{FF2B5EF4-FFF2-40B4-BE49-F238E27FC236}">
                <a16:creationId xmlns:a16="http://schemas.microsoft.com/office/drawing/2014/main" id="{2AB2DBF1-DB5F-D242-B438-4B5B729AADB4}"/>
              </a:ext>
            </a:extLst>
          </p:cNvPr>
          <p:cNvSpPr>
            <a:spLocks noGrp="1"/>
          </p:cNvSpPr>
          <p:nvPr>
            <p:ph idx="18"/>
          </p:nvPr>
        </p:nvSpPr>
        <p:spPr/>
        <p:txBody>
          <a:bodyPr>
            <a:normAutofit fontScale="92500" lnSpcReduction="10000"/>
          </a:bodyPr>
          <a:lstStyle/>
          <a:p>
            <a:pPr marL="0" indent="0">
              <a:buNone/>
            </a:pPr>
            <a:r>
              <a:rPr lang="en-GB" dirty="0" smtClean="0"/>
              <a:t>I am Certified Azure Data Engineer, Azure Data Scientist, Azure Developer &amp; Microsoft Azure Trainer. </a:t>
            </a:r>
            <a:r>
              <a:rPr lang="en-GB" dirty="0"/>
              <a:t/>
            </a:r>
            <a:br>
              <a:rPr lang="en-GB" dirty="0"/>
            </a:br>
            <a:r>
              <a:rPr lang="en-GB" dirty="0"/>
              <a:t/>
            </a:r>
            <a:br>
              <a:rPr lang="en-GB" dirty="0"/>
            </a:br>
            <a:r>
              <a:rPr lang="en-GB" dirty="0"/>
              <a:t>Currently I'm working at </a:t>
            </a:r>
            <a:r>
              <a:rPr lang="en-GB" dirty="0" smtClean="0"/>
              <a:t>Cluster Reply UK, A </a:t>
            </a:r>
            <a:r>
              <a:rPr lang="en-US" dirty="0" smtClean="0"/>
              <a:t>Microsoft </a:t>
            </a:r>
            <a:r>
              <a:rPr lang="en-US" dirty="0"/>
              <a:t>Azure and Microsoft Integration Technology Experts</a:t>
            </a:r>
            <a:r>
              <a:rPr lang="en-GB" dirty="0" smtClean="0"/>
              <a:t>in in London, </a:t>
            </a:r>
            <a:r>
              <a:rPr lang="en-GB" dirty="0"/>
              <a:t>UK</a:t>
            </a:r>
            <a:r>
              <a:rPr lang="en-GB" dirty="0" smtClean="0"/>
              <a:t>.</a:t>
            </a:r>
            <a:endParaRPr lang="en-US" dirty="0"/>
          </a:p>
        </p:txBody>
      </p:sp>
      <p:sp>
        <p:nvSpPr>
          <p:cNvPr id="10" name="Content Placeholder 9">
            <a:extLst>
              <a:ext uri="{FF2B5EF4-FFF2-40B4-BE49-F238E27FC236}">
                <a16:creationId xmlns:a16="http://schemas.microsoft.com/office/drawing/2014/main" id="{44070677-7761-B14E-83B4-073DA9F60352}"/>
              </a:ext>
            </a:extLst>
          </p:cNvPr>
          <p:cNvSpPr>
            <a:spLocks noGrp="1"/>
          </p:cNvSpPr>
          <p:nvPr>
            <p:ph idx="19"/>
          </p:nvPr>
        </p:nvSpPr>
        <p:spPr/>
        <p:txBody>
          <a:bodyPr>
            <a:normAutofit fontScale="92500" lnSpcReduction="10000"/>
          </a:bodyPr>
          <a:lstStyle/>
          <a:p>
            <a:r>
              <a:rPr lang="en-US" dirty="0"/>
              <a:t>He/Him</a:t>
            </a:r>
          </a:p>
        </p:txBody>
      </p:sp>
      <p:sp>
        <p:nvSpPr>
          <p:cNvPr id="11" name="Text Placeholder 10">
            <a:extLst>
              <a:ext uri="{FF2B5EF4-FFF2-40B4-BE49-F238E27FC236}">
                <a16:creationId xmlns:a16="http://schemas.microsoft.com/office/drawing/2014/main" id="{72C2EFE8-9608-7346-9A4F-49484BC20A93}"/>
              </a:ext>
            </a:extLst>
          </p:cNvPr>
          <p:cNvSpPr>
            <a:spLocks noGrp="1"/>
          </p:cNvSpPr>
          <p:nvPr>
            <p:ph type="body" sz="quarter" idx="20"/>
          </p:nvPr>
        </p:nvSpPr>
        <p:spPr/>
        <p:txBody>
          <a:bodyPr/>
          <a:lstStyle/>
          <a:p>
            <a:r>
              <a:rPr lang="en-US" dirty="0" smtClean="0"/>
              <a:t>Buddhabhatti</a:t>
            </a:r>
            <a:endParaRPr lang="en-US" dirty="0"/>
          </a:p>
        </p:txBody>
      </p:sp>
      <p:pic>
        <p:nvPicPr>
          <p:cNvPr id="14" name="Graphic 13">
            <a:extLst>
              <a:ext uri="{FF2B5EF4-FFF2-40B4-BE49-F238E27FC236}">
                <a16:creationId xmlns:a16="http://schemas.microsoft.com/office/drawing/2014/main" id="{8619409C-887A-B848-A295-B00F174B384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67181" y="5999721"/>
            <a:ext cx="368937" cy="368937"/>
          </a:xfrm>
          <a:prstGeom prst="rect">
            <a:avLst/>
          </a:prstGeom>
        </p:spPr>
      </p:pic>
      <p:pic>
        <p:nvPicPr>
          <p:cNvPr id="15" name="Picture 14">
            <a:extLst>
              <a:ext uri="{FF2B5EF4-FFF2-40B4-BE49-F238E27FC236}">
                <a16:creationId xmlns:a16="http://schemas.microsoft.com/office/drawing/2014/main" id="{3E7747AC-8AB1-AE40-9A6A-7B3246642D9C}"/>
              </a:ext>
            </a:extLst>
          </p:cNvPr>
          <p:cNvPicPr>
            <a:picLocks noChangeAspect="1"/>
          </p:cNvPicPr>
          <p:nvPr/>
        </p:nvPicPr>
        <p:blipFill>
          <a:blip r:embed="rId7"/>
          <a:stretch>
            <a:fillRect/>
          </a:stretch>
        </p:blipFill>
        <p:spPr>
          <a:xfrm>
            <a:off x="498577" y="4585062"/>
            <a:ext cx="356952" cy="291306"/>
          </a:xfrm>
          <a:prstGeom prst="rect">
            <a:avLst/>
          </a:prstGeom>
        </p:spPr>
      </p:pic>
      <p:pic>
        <p:nvPicPr>
          <p:cNvPr id="16" name="Graphic 15">
            <a:extLst>
              <a:ext uri="{FF2B5EF4-FFF2-40B4-BE49-F238E27FC236}">
                <a16:creationId xmlns:a16="http://schemas.microsoft.com/office/drawing/2014/main" id="{5F7B0E04-5A03-AD4C-91C3-E83005AE9D3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98577" y="5053433"/>
            <a:ext cx="356952" cy="356952"/>
          </a:xfrm>
          <a:prstGeom prst="rect">
            <a:avLst/>
          </a:prstGeom>
        </p:spPr>
      </p:pic>
      <p:sp>
        <p:nvSpPr>
          <p:cNvPr id="4" name="Rectangle 3"/>
          <p:cNvSpPr/>
          <p:nvPr/>
        </p:nvSpPr>
        <p:spPr>
          <a:xfrm>
            <a:off x="898421" y="5466070"/>
            <a:ext cx="4937249" cy="461665"/>
          </a:xfrm>
          <a:prstGeom prst="rect">
            <a:avLst/>
          </a:prstGeom>
        </p:spPr>
        <p:txBody>
          <a:bodyPr wrap="none">
            <a:spAutoFit/>
          </a:bodyPr>
          <a:lstStyle/>
          <a:p>
            <a:r>
              <a:rPr lang="en-GB" sz="2400" dirty="0">
                <a:solidFill>
                  <a:schemeClr val="bg1"/>
                </a:solidFill>
                <a:latin typeface="IBM Plex Sans" panose="020B0604020202020204" charset="0"/>
              </a:rPr>
              <a:t>https://medium.com/@meetalpa</a:t>
            </a:r>
          </a:p>
        </p:txBody>
      </p:sp>
      <p:pic>
        <p:nvPicPr>
          <p:cNvPr id="17" name="Graphic 79">
            <a:extLst>
              <a:ext uri="{FF2B5EF4-FFF2-40B4-BE49-F238E27FC236}">
                <a16:creationId xmlns:a16="http://schemas.microsoft.com/office/drawing/2014/main" id="{799F4951-FFE3-8649-9BB5-BC617EBF13A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73"/>
              </a:ext>
            </a:extLst>
          </a:blip>
          <a:stretch>
            <a:fillRect/>
          </a:stretch>
        </p:blipFill>
        <p:spPr>
          <a:xfrm>
            <a:off x="467181" y="5488253"/>
            <a:ext cx="457200" cy="457200"/>
          </a:xfrm>
          <a:prstGeom prst="rect">
            <a:avLst/>
          </a:prstGeom>
        </p:spPr>
      </p:pic>
    </p:spTree>
    <p:extLst>
      <p:ext uri="{BB962C8B-B14F-4D97-AF65-F5344CB8AC3E}">
        <p14:creationId xmlns:p14="http://schemas.microsoft.com/office/powerpoint/2010/main" val="8868741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369047" y="1408430"/>
            <a:ext cx="10515600" cy="4351338"/>
          </a:xfrm>
        </p:spPr>
        <p:txBody>
          <a:bodyPr>
            <a:normAutofit lnSpcReduction="10000"/>
          </a:bodyPr>
          <a:lstStyle/>
          <a:p>
            <a:pPr>
              <a:buFont typeface="Wingdings" panose="05000000000000000000" pitchFamily="2" charset="2"/>
              <a:buChar char="Ø"/>
            </a:pPr>
            <a:r>
              <a:rPr lang="en-US" dirty="0"/>
              <a:t>Azure Data Factory overview</a:t>
            </a:r>
          </a:p>
          <a:p>
            <a:pPr>
              <a:buFont typeface="Wingdings" panose="05000000000000000000" pitchFamily="2" charset="2"/>
              <a:buChar char="Ø"/>
            </a:pPr>
            <a:r>
              <a:rPr lang="en-US" dirty="0"/>
              <a:t>Azure Function overview</a:t>
            </a:r>
          </a:p>
          <a:p>
            <a:pPr>
              <a:buFont typeface="Wingdings" panose="05000000000000000000" pitchFamily="2" charset="2"/>
              <a:buChar char="Ø"/>
            </a:pPr>
            <a:r>
              <a:rPr lang="en-US" dirty="0"/>
              <a:t>Azure Logic Apps overview</a:t>
            </a:r>
          </a:p>
          <a:p>
            <a:pPr>
              <a:buFont typeface="Wingdings" panose="05000000000000000000" pitchFamily="2" charset="2"/>
              <a:buChar char="Ø"/>
            </a:pPr>
            <a:r>
              <a:rPr lang="en-US" dirty="0"/>
              <a:t>Demo </a:t>
            </a:r>
          </a:p>
          <a:p>
            <a:pPr marL="0" indent="0">
              <a:buNone/>
            </a:pPr>
            <a:r>
              <a:rPr lang="en-US" dirty="0"/>
              <a:t>         Case Study – using Azure Data Factory Azure Function and Logic Apps</a:t>
            </a:r>
          </a:p>
          <a:p>
            <a:pPr marL="0" indent="0">
              <a:buNone/>
            </a:pPr>
            <a:endParaRPr lang="en-US" dirty="0"/>
          </a:p>
          <a:p>
            <a:pPr marL="0" indent="0">
              <a:buNone/>
            </a:pPr>
            <a:endParaRPr lang="en-GB" dirty="0"/>
          </a:p>
        </p:txBody>
      </p:sp>
      <p:sp>
        <p:nvSpPr>
          <p:cNvPr id="12" name="Title 11"/>
          <p:cNvSpPr>
            <a:spLocks noGrp="1"/>
          </p:cNvSpPr>
          <p:nvPr>
            <p:ph type="title"/>
          </p:nvPr>
        </p:nvSpPr>
        <p:spPr>
          <a:xfrm>
            <a:off x="369047" y="150043"/>
            <a:ext cx="11489578" cy="798648"/>
          </a:xfrm>
        </p:spPr>
        <p:txBody>
          <a:bodyPr/>
          <a:lstStyle/>
          <a:p>
            <a:pPr algn="ctr"/>
            <a:r>
              <a:rPr lang="en-US"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Agendas</a:t>
            </a:r>
            <a:endParaRPr lang="en-GB" dirty="0">
              <a:effectLst>
                <a:outerShdw blurRad="38100" dist="38100" dir="2700000" algn="tl">
                  <a:srgbClr val="000000">
                    <a:alpha val="43137"/>
                  </a:srgbClr>
                </a:outerShdw>
              </a:effectLst>
              <a:latin typeface="IBM Plex Sans" panose="020B0604020202020204" charset="0"/>
            </a:endParaRPr>
          </a:p>
        </p:txBody>
      </p:sp>
    </p:spTree>
    <p:extLst>
      <p:ext uri="{BB962C8B-B14F-4D97-AF65-F5344CB8AC3E}">
        <p14:creationId xmlns:p14="http://schemas.microsoft.com/office/powerpoint/2010/main" val="1889089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4294967295"/>
          </p:nvPr>
        </p:nvSpPr>
        <p:spPr>
          <a:xfrm>
            <a:off x="651510" y="996950"/>
            <a:ext cx="10515600" cy="4351338"/>
          </a:xfrm>
        </p:spPr>
        <p:txBody>
          <a:bodyPr>
            <a:normAutofit/>
          </a:bodyPr>
          <a:lstStyle/>
          <a:p>
            <a:pPr marL="0" indent="0">
              <a:buNone/>
            </a:pPr>
            <a:r>
              <a:rPr lang="en-US" dirty="0">
                <a:solidFill>
                  <a:schemeClr val="bg1"/>
                </a:solidFill>
              </a:rPr>
              <a:t>	</a:t>
            </a:r>
            <a:endParaRPr lang="en-US" dirty="0" smtClean="0">
              <a:solidFill>
                <a:schemeClr val="bg1"/>
              </a:solidFill>
            </a:endParaRPr>
          </a:p>
          <a:p>
            <a:pPr marL="0" indent="0">
              <a:buNone/>
            </a:pPr>
            <a:endParaRPr lang="en-US" dirty="0" smtClean="0">
              <a:solidFill>
                <a:schemeClr val="bg1"/>
              </a:solidFill>
            </a:endParaRPr>
          </a:p>
          <a:p>
            <a:pPr marL="0" indent="0">
              <a:buNone/>
            </a:pPr>
            <a:r>
              <a:rPr lang="en-US" sz="4400" dirty="0">
                <a:solidFill>
                  <a:schemeClr val="bg1"/>
                </a:solidFill>
                <a:effectLst>
                  <a:outerShdw blurRad="38100" dist="38100" dir="2700000" algn="tl">
                    <a:srgbClr val="000000">
                      <a:alpha val="43137"/>
                    </a:srgbClr>
                  </a:outerShdw>
                </a:effectLst>
              </a:rPr>
              <a:t> </a:t>
            </a:r>
            <a:r>
              <a:rPr lang="en-US" sz="4400" dirty="0" smtClean="0">
                <a:solidFill>
                  <a:schemeClr val="bg1"/>
                </a:solidFill>
                <a:effectLst>
                  <a:outerShdw blurRad="38100" dist="38100" dir="2700000" algn="tl">
                    <a:srgbClr val="000000">
                      <a:alpha val="43137"/>
                    </a:srgbClr>
                  </a:outerShdw>
                </a:effectLst>
              </a:rPr>
              <a:t>            1</a:t>
            </a:r>
            <a:r>
              <a:rPr lang="en-US" sz="4400" dirty="0">
                <a:solidFill>
                  <a:schemeClr val="bg1"/>
                </a:solidFill>
                <a:effectLst>
                  <a:outerShdw blurRad="38100" dist="38100" dir="2700000" algn="tl">
                    <a:srgbClr val="000000">
                      <a:alpha val="43137"/>
                    </a:srgbClr>
                  </a:outerShdw>
                </a:effectLst>
              </a:rPr>
              <a:t>. Azure Data Factory overview</a:t>
            </a:r>
          </a:p>
          <a:p>
            <a:pPr marL="0" indent="0">
              <a:buNone/>
            </a:pPr>
            <a:endParaRPr lang="en-US" dirty="0" smtClean="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42089689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517637" y="1356995"/>
            <a:ext cx="10515600" cy="4351338"/>
          </a:xfrm>
        </p:spPr>
        <p:txBody>
          <a:bodyPr>
            <a:normAutofit fontScale="25000" lnSpcReduction="20000"/>
          </a:bodyPr>
          <a:lstStyle/>
          <a:p>
            <a:pPr marL="0" indent="0">
              <a:buNone/>
            </a:pPr>
            <a:r>
              <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a:t>
            </a:r>
            <a:r>
              <a:rPr lang="en-GB" sz="96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 cloud-based </a:t>
            </a:r>
            <a:r>
              <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data integration service that </a:t>
            </a:r>
            <a:r>
              <a:rPr lang="en-GB" sz="9600" i="1" u="sng"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orchestrates</a:t>
            </a:r>
            <a:r>
              <a:rPr lang="en-GB" sz="96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r>
              <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and </a:t>
            </a:r>
            <a:r>
              <a:rPr lang="en-GB" sz="9600" i="1" u="sng"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automates</a:t>
            </a:r>
            <a:r>
              <a:rPr lang="en-GB" sz="9600" i="1"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r>
              <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the </a:t>
            </a:r>
            <a:r>
              <a:rPr lang="en-GB" sz="9600" i="1" u="sng"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movement</a:t>
            </a:r>
            <a:r>
              <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 and </a:t>
            </a:r>
            <a:r>
              <a:rPr lang="en-GB" sz="9600" i="1" u="sng"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transformation</a:t>
            </a:r>
            <a:r>
              <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 of </a:t>
            </a:r>
            <a:r>
              <a:rPr lang="en-GB" sz="96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data</a:t>
            </a:r>
          </a:p>
          <a:p>
            <a:pPr marL="0" indent="0">
              <a:buNone/>
            </a:pPr>
            <a:endPar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a:buFont typeface="Wingdings" panose="05000000000000000000" pitchFamily="2" charset="2"/>
              <a:buChar char="Ø"/>
            </a:pPr>
            <a:r>
              <a:rPr lang="en-US"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Platform as a Service (PaaS)</a:t>
            </a:r>
          </a:p>
          <a:p>
            <a:pPr>
              <a:buFont typeface="Wingdings" panose="05000000000000000000" pitchFamily="2" charset="2"/>
              <a:buChar char="Ø"/>
            </a:pPr>
            <a:r>
              <a:rPr lang="en-US"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It is Serverless </a:t>
            </a:r>
          </a:p>
          <a:p>
            <a:pPr>
              <a:buFont typeface="Wingdings" panose="05000000000000000000" pitchFamily="2" charset="2"/>
              <a:buChar char="Ø"/>
            </a:pPr>
            <a:r>
              <a:rPr lang="en-US"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Only pay for what you have use</a:t>
            </a:r>
          </a:p>
          <a:p>
            <a:pPr>
              <a:buFont typeface="Wingdings" panose="05000000000000000000" pitchFamily="2" charset="2"/>
              <a:buChar char="Ø"/>
            </a:pPr>
            <a:r>
              <a:rPr lang="en-US"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Low-code and no-code Solutions</a:t>
            </a:r>
          </a:p>
          <a:p>
            <a:pPr marL="0" indent="0">
              <a:buNone/>
            </a:pPr>
            <a:endPar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indent="0">
              <a:buNone/>
            </a:pPr>
            <a:r>
              <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https://azure.microsoft.com/en-gb/services/data-factory/</a:t>
            </a:r>
          </a:p>
          <a:p>
            <a:pPr marL="0" indent="0">
              <a:buNone/>
            </a:pPr>
            <a:endParaRPr lang="en-GB"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marL="0" indent="0">
              <a:buNone/>
            </a:pPr>
            <a:endParaRPr lang="en-US"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marL="0" indent="0">
              <a:buNone/>
            </a:pPr>
            <a:endParaRPr lang="en-GB"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0" name="Title 9"/>
          <p:cNvSpPr>
            <a:spLocks noGrp="1"/>
          </p:cNvSpPr>
          <p:nvPr>
            <p:ph type="title"/>
          </p:nvPr>
        </p:nvSpPr>
        <p:spPr>
          <a:xfrm>
            <a:off x="706232" y="127182"/>
            <a:ext cx="9418359" cy="838653"/>
          </a:xfrm>
          <a:noFill/>
        </p:spPr>
        <p:txBody>
          <a:bodyPr>
            <a:normAutofit/>
          </a:bodyPr>
          <a:lstStyle/>
          <a:p>
            <a:pPr marL="971550" lvl="1" indent="-514350" algn="ctr"/>
            <a:r>
              <a:rPr lang="en-US" sz="440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What is Azure Data Factory(ADF)?</a:t>
            </a:r>
          </a:p>
        </p:txBody>
      </p:sp>
      <p:sp>
        <p:nvSpPr>
          <p:cNvPr id="3" name="Slide Number Placeholder 2"/>
          <p:cNvSpPr>
            <a:spLocks noGrp="1"/>
          </p:cNvSpPr>
          <p:nvPr>
            <p:ph type="sldNum" sz="quarter" idx="4294967295"/>
          </p:nvPr>
        </p:nvSpPr>
        <p:spPr/>
        <p:txBody>
          <a:bodyPr/>
          <a:lstStyle/>
          <a:p>
            <a:fld id="{D68E97F3-BDBB-4E50-A2C0-AEF02F4190EF}" type="slidenum">
              <a:rPr lang="en-GB" smtClean="0"/>
              <a:t>6</a:t>
            </a:fld>
            <a:endParaRPr lang="en-GB"/>
          </a:p>
        </p:txBody>
      </p:sp>
      <p:pic>
        <p:nvPicPr>
          <p:cNvPr id="14" name="Picture 13"/>
          <p:cNvPicPr>
            <a:picLocks noChangeAspect="1"/>
          </p:cNvPicPr>
          <p:nvPr/>
        </p:nvPicPr>
        <p:blipFill>
          <a:blip r:embed="rId2"/>
          <a:stretch>
            <a:fillRect/>
          </a:stretch>
        </p:blipFill>
        <p:spPr>
          <a:xfrm>
            <a:off x="11620500" y="6305550"/>
            <a:ext cx="571500" cy="552450"/>
          </a:xfrm>
          <a:prstGeom prst="rect">
            <a:avLst/>
          </a:prstGeom>
        </p:spPr>
      </p:pic>
    </p:spTree>
    <p:extLst>
      <p:ext uri="{BB962C8B-B14F-4D97-AF65-F5344CB8AC3E}">
        <p14:creationId xmlns:p14="http://schemas.microsoft.com/office/powerpoint/2010/main" val="122598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80"/>
            <a:ext cx="12192000" cy="791941"/>
          </a:xfrm>
          <a:noFill/>
        </p:spPr>
        <p:txBody>
          <a:bodyPr>
            <a:normAutofit/>
          </a:bodyPr>
          <a:lstStyle/>
          <a:p>
            <a:pPr algn="ctr"/>
            <a:r>
              <a:rPr lang="en-US"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What are Key Components of ADF?</a:t>
            </a:r>
            <a:endParaRPr lang="en-GB"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3" name="Content Placeholder 2"/>
          <p:cNvSpPr>
            <a:spLocks noGrp="1"/>
          </p:cNvSpPr>
          <p:nvPr>
            <p:ph idx="1"/>
          </p:nvPr>
        </p:nvSpPr>
        <p:spPr>
          <a:xfrm>
            <a:off x="838200" y="1451737"/>
            <a:ext cx="1136715" cy="4351338"/>
          </a:xfrm>
        </p:spPr>
        <p:txBody>
          <a:bodyPr/>
          <a:lstStyle/>
          <a:p>
            <a:pPr marL="0" indent="0">
              <a:buNone/>
            </a:pPr>
            <a:r>
              <a:rPr lang="en-US"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dirty="0" smtClean="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endParaRPr lang="en-GB"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4" name="Oval 13"/>
          <p:cNvSpPr/>
          <p:nvPr/>
        </p:nvSpPr>
        <p:spPr>
          <a:xfrm>
            <a:off x="1261925" y="1451737"/>
            <a:ext cx="546755" cy="480767"/>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1</a:t>
            </a:r>
            <a:endParaRPr lang="en-GB" sz="2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5" name="Oval 14"/>
          <p:cNvSpPr/>
          <p:nvPr/>
        </p:nvSpPr>
        <p:spPr>
          <a:xfrm rot="10800000" flipV="1">
            <a:off x="1261926" y="2123225"/>
            <a:ext cx="546755" cy="56089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2</a:t>
            </a:r>
            <a:endParaRPr lang="en-GB" sz="2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6" name="Oval 15"/>
          <p:cNvSpPr/>
          <p:nvPr/>
        </p:nvSpPr>
        <p:spPr>
          <a:xfrm rot="10800000" flipV="1">
            <a:off x="1261926" y="2774498"/>
            <a:ext cx="546755" cy="56089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3</a:t>
            </a:r>
            <a:endParaRPr lang="en-GB" sz="2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7" name="Oval 16"/>
          <p:cNvSpPr/>
          <p:nvPr/>
        </p:nvSpPr>
        <p:spPr>
          <a:xfrm rot="10800000" flipV="1">
            <a:off x="1261926" y="3503872"/>
            <a:ext cx="546755" cy="56089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4</a:t>
            </a:r>
            <a:endParaRPr lang="en-GB" sz="2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8" name="Oval 17"/>
          <p:cNvSpPr/>
          <p:nvPr/>
        </p:nvSpPr>
        <p:spPr>
          <a:xfrm rot="10800000" flipV="1">
            <a:off x="1294919" y="4180729"/>
            <a:ext cx="546755" cy="56089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5</a:t>
            </a:r>
            <a:endParaRPr lang="en-GB" sz="2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1" name="TextBox 20"/>
          <p:cNvSpPr txBox="1"/>
          <p:nvPr/>
        </p:nvSpPr>
        <p:spPr>
          <a:xfrm>
            <a:off x="2323527" y="1492204"/>
            <a:ext cx="2780907" cy="523220"/>
          </a:xfrm>
          <a:prstGeom prst="rect">
            <a:avLst/>
          </a:prstGeom>
          <a:noFill/>
          <a:ln>
            <a:noFill/>
          </a:ln>
        </p:spPr>
        <p:txBody>
          <a:bodyPr wrap="square" rtlCol="0">
            <a:spAutoFit/>
          </a:bodyPr>
          <a:lstStyle/>
          <a:p>
            <a:r>
              <a:rPr lang="en-US" sz="2800" b="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Linked services</a:t>
            </a:r>
            <a:endParaRPr lang="en-GB" sz="28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22" name="TextBox 21"/>
          <p:cNvSpPr txBox="1"/>
          <p:nvPr/>
        </p:nvSpPr>
        <p:spPr>
          <a:xfrm>
            <a:off x="2358871" y="2213021"/>
            <a:ext cx="2780907" cy="523220"/>
          </a:xfrm>
          <a:prstGeom prst="rect">
            <a:avLst/>
          </a:prstGeom>
          <a:noFill/>
          <a:ln>
            <a:noFill/>
          </a:ln>
        </p:spPr>
        <p:txBody>
          <a:bodyPr wrap="square" rtlCol="0">
            <a:spAutoFit/>
          </a:bodyPr>
          <a:lstStyle/>
          <a:p>
            <a:r>
              <a:rPr lang="en-US" sz="2800" b="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Datasets</a:t>
            </a:r>
            <a:endParaRPr lang="en-GB" sz="28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23" name="TextBox 22"/>
          <p:cNvSpPr txBox="1"/>
          <p:nvPr/>
        </p:nvSpPr>
        <p:spPr>
          <a:xfrm>
            <a:off x="2323527" y="2864556"/>
            <a:ext cx="2780907" cy="523220"/>
          </a:xfrm>
          <a:prstGeom prst="rect">
            <a:avLst/>
          </a:prstGeom>
          <a:noFill/>
          <a:ln>
            <a:noFill/>
          </a:ln>
        </p:spPr>
        <p:txBody>
          <a:bodyPr wrap="square" rtlCol="0">
            <a:spAutoFit/>
          </a:bodyPr>
          <a:lstStyle/>
          <a:p>
            <a:r>
              <a:rPr lang="en-US" sz="2800" b="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Pipelines</a:t>
            </a:r>
            <a:endParaRPr lang="en-GB" sz="28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24" name="TextBox 23"/>
          <p:cNvSpPr txBox="1"/>
          <p:nvPr/>
        </p:nvSpPr>
        <p:spPr>
          <a:xfrm>
            <a:off x="2358870" y="3522642"/>
            <a:ext cx="2780907" cy="523220"/>
          </a:xfrm>
          <a:prstGeom prst="rect">
            <a:avLst/>
          </a:prstGeom>
          <a:noFill/>
          <a:ln>
            <a:noFill/>
          </a:ln>
        </p:spPr>
        <p:txBody>
          <a:bodyPr wrap="square" rtlCol="0">
            <a:spAutoFit/>
          </a:bodyPr>
          <a:lstStyle/>
          <a:p>
            <a:r>
              <a:rPr lang="en-US" sz="2800" b="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Activities</a:t>
            </a:r>
            <a:endParaRPr lang="en-GB" sz="28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25" name="TextBox 24"/>
          <p:cNvSpPr txBox="1"/>
          <p:nvPr/>
        </p:nvSpPr>
        <p:spPr>
          <a:xfrm>
            <a:off x="2358872" y="4180729"/>
            <a:ext cx="2780907" cy="523220"/>
          </a:xfrm>
          <a:prstGeom prst="rect">
            <a:avLst/>
          </a:prstGeom>
          <a:noFill/>
          <a:ln>
            <a:noFill/>
          </a:ln>
        </p:spPr>
        <p:txBody>
          <a:bodyPr wrap="square" rtlCol="0">
            <a:spAutoFit/>
          </a:bodyPr>
          <a:lstStyle/>
          <a:p>
            <a:r>
              <a:rPr lang="en-US" sz="2800" b="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Triggers</a:t>
            </a:r>
            <a:endParaRPr lang="en-GB" sz="28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pic>
        <p:nvPicPr>
          <p:cNvPr id="26" name="Picture 25"/>
          <p:cNvPicPr>
            <a:picLocks noChangeAspect="1"/>
          </p:cNvPicPr>
          <p:nvPr/>
        </p:nvPicPr>
        <p:blipFill>
          <a:blip r:embed="rId2"/>
          <a:stretch>
            <a:fillRect/>
          </a:stretch>
        </p:blipFill>
        <p:spPr>
          <a:xfrm>
            <a:off x="11620500" y="6305550"/>
            <a:ext cx="571500" cy="552450"/>
          </a:xfrm>
          <a:prstGeom prst="rect">
            <a:avLst/>
          </a:prstGeom>
        </p:spPr>
      </p:pic>
      <p:sp>
        <p:nvSpPr>
          <p:cNvPr id="5" name="Slide Number Placeholder 4"/>
          <p:cNvSpPr>
            <a:spLocks noGrp="1"/>
          </p:cNvSpPr>
          <p:nvPr>
            <p:ph type="sldNum" sz="quarter" idx="4294967295"/>
          </p:nvPr>
        </p:nvSpPr>
        <p:spPr/>
        <p:txBody>
          <a:bodyPr/>
          <a:lstStyle/>
          <a:p>
            <a:fld id="{D68E97F3-BDBB-4E50-A2C0-AEF02F4190EF}" type="slidenum">
              <a:rPr lang="en-GB" smtClean="0"/>
              <a:t>7</a:t>
            </a:fld>
            <a:endParaRPr lang="en-GB"/>
          </a:p>
        </p:txBody>
      </p:sp>
    </p:spTree>
    <p:extLst>
      <p:ext uri="{BB962C8B-B14F-4D97-AF65-F5344CB8AC3E}">
        <p14:creationId xmlns:p14="http://schemas.microsoft.com/office/powerpoint/2010/main" val="154054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1" grpId="0"/>
      <p:bldP spid="22" grpId="0"/>
      <p:bldP spid="23" grpId="0"/>
      <p:bldP spid="24"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26197" y="1111250"/>
            <a:ext cx="6066043" cy="4351338"/>
          </a:xfrm>
        </p:spPr>
        <p:txBody>
          <a:bodyPr>
            <a:normAutofit/>
          </a:bodyPr>
          <a:lstStyle/>
          <a:p>
            <a:pPr marL="0" indent="0">
              <a:buNone/>
            </a:pPr>
            <a:r>
              <a:rPr lang="en-US" b="1" dirty="0" smtClean="0">
                <a:solidFill>
                  <a:schemeClr val="accent1"/>
                </a:solidFill>
              </a:rPr>
              <a:t> </a:t>
            </a:r>
            <a:endParaRPr lang="en-US" b="1" dirty="0">
              <a:solidFill>
                <a:schemeClr val="accent1"/>
              </a:solidFill>
            </a:endParaRPr>
          </a:p>
          <a:p>
            <a:pPr marL="0" indent="0">
              <a:buNone/>
            </a:pPr>
            <a:r>
              <a:rPr lang="en-US" b="1" dirty="0" smtClean="0">
                <a:solidFill>
                  <a:srgbClr val="561B64"/>
                </a:solidFill>
                <a:latin typeface="Calibri Light" panose="020F0302020204030204"/>
              </a:rPr>
              <a:t>                      </a:t>
            </a:r>
          </a:p>
          <a:p>
            <a:pPr marL="0" indent="0">
              <a:buNone/>
            </a:pPr>
            <a:r>
              <a:rPr lang="en-US" b="1" dirty="0">
                <a:solidFill>
                  <a:srgbClr val="561B64"/>
                </a:solidFill>
                <a:latin typeface="Calibri Light" panose="020F0302020204030204"/>
                <a:cs typeface="Segoe UI" panose="020B0502040204020203" pitchFamily="34" charset="0"/>
              </a:rPr>
              <a:t> </a:t>
            </a:r>
            <a:r>
              <a:rPr lang="en-US" b="1" dirty="0" smtClean="0">
                <a:solidFill>
                  <a:srgbClr val="561B64"/>
                </a:solidFill>
                <a:latin typeface="Calibri Light" panose="020F0302020204030204"/>
                <a:cs typeface="Segoe UI" panose="020B0502040204020203" pitchFamily="34" charset="0"/>
              </a:rPr>
              <a:t>     </a:t>
            </a:r>
            <a:r>
              <a:rPr lang="en-US" sz="44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2</a:t>
            </a:r>
            <a:r>
              <a:rPr lang="en-US" sz="44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 Azure Functions </a:t>
            </a:r>
            <a:endParaRPr lang="en-US" sz="44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3" name="Slide Number Placeholder 2"/>
          <p:cNvSpPr>
            <a:spLocks noGrp="1"/>
          </p:cNvSpPr>
          <p:nvPr>
            <p:ph type="sldNum" sz="quarter" idx="4294967295"/>
          </p:nvPr>
        </p:nvSpPr>
        <p:spPr/>
        <p:txBody>
          <a:bodyPr/>
          <a:lstStyle/>
          <a:p>
            <a:fld id="{D68E97F3-BDBB-4E50-A2C0-AEF02F4190EF}" type="slidenum">
              <a:rPr lang="en-GB" smtClean="0"/>
              <a:t>8</a:t>
            </a:fld>
            <a:endParaRPr lang="en-GB"/>
          </a:p>
        </p:txBody>
      </p:sp>
      <p:pic>
        <p:nvPicPr>
          <p:cNvPr id="10" name="Picture 9"/>
          <p:cNvPicPr>
            <a:picLocks noChangeAspect="1"/>
          </p:cNvPicPr>
          <p:nvPr/>
        </p:nvPicPr>
        <p:blipFill>
          <a:blip r:embed="rId2"/>
          <a:stretch>
            <a:fillRect/>
          </a:stretch>
        </p:blipFill>
        <p:spPr>
          <a:xfrm>
            <a:off x="2708276" y="1558439"/>
            <a:ext cx="1296144" cy="1296144"/>
          </a:xfrm>
          <a:prstGeom prst="rect">
            <a:avLst/>
          </a:prstGeom>
        </p:spPr>
      </p:pic>
    </p:spTree>
    <p:extLst>
      <p:ext uri="{BB962C8B-B14F-4D97-AF65-F5344CB8AC3E}">
        <p14:creationId xmlns:p14="http://schemas.microsoft.com/office/powerpoint/2010/main" val="320808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49057" y="1144111"/>
            <a:ext cx="10515600" cy="4351338"/>
          </a:xfrm>
        </p:spPr>
        <p:txBody>
          <a:bodyPr>
            <a:noAutofit/>
          </a:bodyPr>
          <a:lstStyle/>
          <a:p>
            <a:pPr marL="0" lvl="0" indent="0">
              <a:buNone/>
            </a:pPr>
            <a:r>
              <a:rPr lang="en-US" sz="2400" i="1"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functions is a solution for easily running small pieces of code in the cloud  or "functions," in the cloud</a:t>
            </a:r>
            <a:r>
              <a:rPr lang="en-US" sz="2400" i="1"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a:t>
            </a:r>
          </a:p>
          <a:p>
            <a:pPr marL="514350" indent="-514350">
              <a:buFont typeface="+mj-lt"/>
              <a:buAutoNum type="arabicPeriod"/>
            </a:pPr>
            <a:r>
              <a:rPr lang="en-US" sz="24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Event driven                                                             </a:t>
            </a:r>
          </a:p>
          <a:p>
            <a:pPr marL="514350" indent="-514350">
              <a:buFont typeface="+mj-lt"/>
              <a:buAutoNum type="arabicPeriod"/>
            </a:pPr>
            <a:r>
              <a:rPr lang="en-US" sz="24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Serverless and PaaS </a:t>
            </a:r>
          </a:p>
          <a:p>
            <a:pPr marL="514350" indent="-514350">
              <a:buFont typeface="+mj-lt"/>
              <a:buAutoNum type="arabicPeriod"/>
            </a:pPr>
            <a:r>
              <a:rPr lang="en-US" sz="24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Scalable</a:t>
            </a:r>
          </a:p>
          <a:p>
            <a:pPr marL="514350" indent="-514350">
              <a:buFont typeface="+mj-lt"/>
              <a:buAutoNum type="arabicPeriod"/>
            </a:pPr>
            <a:r>
              <a:rPr lang="en-US" sz="24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Lightweight</a:t>
            </a:r>
          </a:p>
          <a:p>
            <a:pPr marL="0" indent="0">
              <a:buNone/>
            </a:pPr>
            <a:r>
              <a:rPr lang="en-GB" sz="2400" dirty="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rPr>
              <a:t>Azure Functions </a:t>
            </a:r>
            <a:r>
              <a:rPr lang="en-GB" sz="2400" dirty="0" err="1">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rPr>
              <a:t>serverless</a:t>
            </a:r>
            <a:r>
              <a:rPr lang="en-GB" sz="2400" dirty="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rPr>
              <a:t> compute | Microsoft Azure</a:t>
            </a:r>
            <a:endParaRPr lang="en-US" sz="2400" i="1" dirty="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lvl="0" indent="0">
              <a:buNone/>
            </a:pPr>
            <a:endParaRPr lang="en-GB" sz="2400" dirty="0" smtClean="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endParaRPr>
          </a:p>
          <a:p>
            <a:pPr marL="0" lvl="0" indent="0">
              <a:buNone/>
            </a:pPr>
            <a:endParaRPr lang="en-GB" sz="2400" dirty="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endParaRPr>
          </a:p>
        </p:txBody>
      </p:sp>
      <p:sp>
        <p:nvSpPr>
          <p:cNvPr id="2" name="Title 1"/>
          <p:cNvSpPr>
            <a:spLocks noGrp="1"/>
          </p:cNvSpPr>
          <p:nvPr>
            <p:ph type="title"/>
          </p:nvPr>
        </p:nvSpPr>
        <p:spPr>
          <a:xfrm>
            <a:off x="649082" y="260322"/>
            <a:ext cx="9418359" cy="1325563"/>
          </a:xfrm>
          <a:noFill/>
        </p:spPr>
        <p:txBody>
          <a:bodyPr/>
          <a:lstStyle/>
          <a:p>
            <a:pPr algn="ctr"/>
            <a:r>
              <a:rPr lang="en-US"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What is Azure Function?</a:t>
            </a:r>
            <a:endParaRPr lang="en-GB"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4" name="Slide Number Placeholder 3"/>
          <p:cNvSpPr>
            <a:spLocks noGrp="1"/>
          </p:cNvSpPr>
          <p:nvPr>
            <p:ph type="sldNum" sz="quarter" idx="4294967295"/>
          </p:nvPr>
        </p:nvSpPr>
        <p:spPr/>
        <p:txBody>
          <a:bodyPr/>
          <a:lstStyle/>
          <a:p>
            <a:fld id="{D68E97F3-BDBB-4E50-A2C0-AEF02F4190EF}" type="slidenum">
              <a:rPr lang="en-GB" smtClean="0"/>
              <a:t>9</a:t>
            </a:fld>
            <a:endParaRPr lang="en-GB"/>
          </a:p>
        </p:txBody>
      </p:sp>
      <p:pic>
        <p:nvPicPr>
          <p:cNvPr id="7" name="Picture 6"/>
          <p:cNvPicPr>
            <a:picLocks noChangeAspect="1"/>
          </p:cNvPicPr>
          <p:nvPr/>
        </p:nvPicPr>
        <p:blipFill>
          <a:blip r:embed="rId3"/>
          <a:stretch>
            <a:fillRect/>
          </a:stretch>
        </p:blipFill>
        <p:spPr>
          <a:xfrm>
            <a:off x="6263597" y="2671708"/>
            <a:ext cx="1296144" cy="1296144"/>
          </a:xfrm>
          <a:prstGeom prst="rect">
            <a:avLst/>
          </a:prstGeom>
        </p:spPr>
      </p:pic>
      <p:sp>
        <p:nvSpPr>
          <p:cNvPr id="10" name="TextBox 9"/>
          <p:cNvSpPr txBox="1"/>
          <p:nvPr/>
        </p:nvSpPr>
        <p:spPr>
          <a:xfrm>
            <a:off x="6363668" y="3888626"/>
            <a:ext cx="1512168" cy="369332"/>
          </a:xfrm>
          <a:prstGeom prst="rect">
            <a:avLst/>
          </a:prstGeom>
          <a:noFill/>
          <a:ln>
            <a:noFill/>
          </a:ln>
        </p:spPr>
        <p:txBody>
          <a:bodyPr wrap="square" rtlCol="0">
            <a:spAutoFit/>
          </a:bodyPr>
          <a:lstStyle/>
          <a:p>
            <a:r>
              <a:rPr lang="en-US" dirty="0" smtClean="0">
                <a:solidFill>
                  <a:schemeClr val="tx2"/>
                </a:solidFill>
                <a:effectLst>
                  <a:outerShdw blurRad="38100" dist="38100" dir="2700000" algn="tl">
                    <a:srgbClr val="000000">
                      <a:alpha val="43137"/>
                    </a:srgbClr>
                  </a:outerShdw>
                </a:effectLst>
              </a:rPr>
              <a:t>CODE</a:t>
            </a:r>
            <a:endParaRPr lang="en-GB" dirty="0">
              <a:solidFill>
                <a:schemeClr val="tx2"/>
              </a:solidFill>
              <a:effectLst>
                <a:outerShdw blurRad="38100" dist="38100" dir="2700000" algn="tl">
                  <a:srgbClr val="000000">
                    <a:alpha val="43137"/>
                  </a:srgbClr>
                </a:outerShdw>
              </a:effectLst>
            </a:endParaRPr>
          </a:p>
        </p:txBody>
      </p:sp>
      <p:pic>
        <p:nvPicPr>
          <p:cNvPr id="11" name="Picture 10"/>
          <p:cNvPicPr>
            <a:picLocks noChangeAspect="1"/>
          </p:cNvPicPr>
          <p:nvPr/>
        </p:nvPicPr>
        <p:blipFill>
          <a:blip r:embed="rId3"/>
          <a:stretch>
            <a:fillRect/>
          </a:stretch>
        </p:blipFill>
        <p:spPr>
          <a:xfrm>
            <a:off x="11174818" y="6078771"/>
            <a:ext cx="1017181" cy="743447"/>
          </a:xfrm>
          <a:prstGeom prst="rect">
            <a:avLst/>
          </a:prstGeom>
        </p:spPr>
      </p:pic>
    </p:spTree>
    <p:extLst>
      <p:ext uri="{BB962C8B-B14F-4D97-AF65-F5344CB8AC3E}">
        <p14:creationId xmlns:p14="http://schemas.microsoft.com/office/powerpoint/2010/main" val="357450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22436</TotalTime>
  <Words>815</Words>
  <Application>Microsoft Office PowerPoint</Application>
  <PresentationFormat>Widescreen</PresentationFormat>
  <Paragraphs>215</Paragraphs>
  <Slides>21</Slides>
  <Notes>9</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5" baseType="lpstr">
      <vt:lpstr>Wingdings</vt:lpstr>
      <vt:lpstr>Segoe UI</vt:lpstr>
      <vt:lpstr>Arial</vt:lpstr>
      <vt:lpstr>Calibri</vt:lpstr>
      <vt:lpstr>Roboto Bold</vt:lpstr>
      <vt:lpstr>Roboto Regular</vt:lpstr>
      <vt:lpstr>gatebase Medium</vt:lpstr>
      <vt:lpstr>Roboto</vt:lpstr>
      <vt:lpstr>IBM Plex Sans Medium</vt:lpstr>
      <vt:lpstr>Calibri Light</vt:lpstr>
      <vt:lpstr>IBM Plex Sans</vt:lpstr>
      <vt:lpstr>IBM Plex Sans SemiBold</vt:lpstr>
      <vt:lpstr>Redgate theme v2</vt:lpstr>
      <vt:lpstr>Bitmap Image</vt:lpstr>
      <vt:lpstr>A Case Study - Using Azure Data Factory, Azure Functions &amp; Logic Apps</vt:lpstr>
      <vt:lpstr>Abstract</vt:lpstr>
      <vt:lpstr>Alpa</vt:lpstr>
      <vt:lpstr>Agendas</vt:lpstr>
      <vt:lpstr>PowerPoint Presentation</vt:lpstr>
      <vt:lpstr>What is Azure Data Factory(ADF)?</vt:lpstr>
      <vt:lpstr>What are Key Components of ADF?</vt:lpstr>
      <vt:lpstr>PowerPoint Presentation</vt:lpstr>
      <vt:lpstr>What is Azure Function?</vt:lpstr>
      <vt:lpstr>How Azure Function integrate with ADF?</vt:lpstr>
      <vt:lpstr>PowerPoint Presentation</vt:lpstr>
      <vt:lpstr>What is Azure Logic Apps?</vt:lpstr>
      <vt:lpstr>How Azure Logic Apps integrate with ADF?</vt:lpstr>
      <vt:lpstr>PowerPoint Presentation</vt:lpstr>
      <vt:lpstr>Problem statements</vt:lpstr>
      <vt:lpstr>High Level Design – DEMO 1</vt:lpstr>
      <vt:lpstr>High Level Design –DEMO 2</vt:lpstr>
      <vt:lpstr>DEMO - Resources</vt:lpstr>
      <vt:lpstr>Conclusion</vt:lpstr>
      <vt:lpstr>PowerPoint Presentation</vt:lpstr>
      <vt:lpstr>PowerPoint Presentation</vt:lpstr>
    </vt:vector>
  </TitlesOfParts>
  <Manager/>
  <Company>RedGate Software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Russell</dc:creator>
  <cp:keywords/>
  <dc:description/>
  <cp:lastModifiedBy>Alpa Buddhabhatti</cp:lastModifiedBy>
  <cp:revision>993</cp:revision>
  <cp:lastPrinted>2015-12-02T11:41:23Z</cp:lastPrinted>
  <dcterms:created xsi:type="dcterms:W3CDTF">2015-11-25T13:50:45Z</dcterms:created>
  <dcterms:modified xsi:type="dcterms:W3CDTF">2022-11-16T07:11:40Z</dcterms:modified>
  <cp:category/>
</cp:coreProperties>
</file>